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 id="2147483650" r:id="rId2"/>
  </p:sldMasterIdLst>
  <p:notesMasterIdLst>
    <p:notesMasterId r:id="rId29"/>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Lst>
  <p:sldSz cx="12192000" cy="6858000"/>
  <p:notesSz cx="6858000" cy="9144000"/>
  <p:embeddedFontLst>
    <p:embeddedFont>
      <p:font typeface="Arial Narrow" panose="020B0606020202030204" pitchFamily="34" charset="0"/>
      <p:regular r:id="rId30"/>
      <p:bold r:id="rId31"/>
      <p:italic r:id="rId32"/>
      <p:boldItalic r:id="rId33"/>
    </p:embeddedFont>
    <p:embeddedFont>
      <p:font typeface="Calibri" panose="020F0502020204030204" pitchFamily="34" charset="0"/>
      <p:regular r:id="rId34"/>
      <p:bold r:id="rId35"/>
      <p:italic r:id="rId36"/>
      <p:boldItalic r:id="rId37"/>
    </p:embeddedFont>
    <p:embeddedFont>
      <p:font typeface="Helvetica Neue"/>
      <p:regular r:id="rId38"/>
      <p:bold r:id="rId39"/>
      <p:italic r:id="rId40"/>
      <p:boldItalic r:id="rId4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896">
          <p15:clr>
            <a:srgbClr val="A4A3A4"/>
          </p15:clr>
        </p15:guide>
        <p15:guide id="2" orient="horz" pos="696">
          <p15:clr>
            <a:srgbClr val="A4A3A4"/>
          </p15:clr>
        </p15:guide>
        <p15:guide id="3" pos="3816">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42" roundtripDataSignature="AMtx7mh+I3ND2pjjTg1Xm6PIaFJPOmv2UQ=="/>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Dale Robinson" initials="" lastIdx="1" clrIdx="0"/>
  <p:cmAuthor id="1" name="Melanie Abecassis - NOAA Affiliate" initials="" lastIdx="1" clrIdx="1"/>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9" d="100"/>
          <a:sy n="59" d="100"/>
        </p:scale>
        <p:origin x="940" y="64"/>
      </p:cViewPr>
      <p:guideLst>
        <p:guide orient="horz" pos="1896"/>
        <p:guide orient="horz" pos="696"/>
        <p:guide pos="381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10.fntdata"/><Relationship Id="rId21" Type="http://schemas.openxmlformats.org/officeDocument/2006/relationships/slide" Target="slides/slide19.xml"/><Relationship Id="rId34" Type="http://schemas.openxmlformats.org/officeDocument/2006/relationships/font" Target="fonts/font5.fntdata"/><Relationship Id="rId42" Type="http://customschemas.google.com/relationships/presentationmetadata" Target="metadata"/><Relationship Id="rId47"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font" Target="fonts/font11.fntdata"/><Relationship Id="rId45"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font" Target="fonts/font7.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2.fntdata"/><Relationship Id="rId44"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font" Target="fonts/font1.fntdata"/><Relationship Id="rId35" Type="http://schemas.openxmlformats.org/officeDocument/2006/relationships/font" Target="fonts/font6.fntdata"/><Relationship Id="rId43" Type="http://schemas.openxmlformats.org/officeDocument/2006/relationships/commentAuthors" Target="commentAuthor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4.fntdata"/><Relationship Id="rId38" Type="http://schemas.openxmlformats.org/officeDocument/2006/relationships/font" Target="fonts/font9.fntdata"/><Relationship Id="rId46" Type="http://schemas.openxmlformats.org/officeDocument/2006/relationships/theme" Target="theme/theme1.xml"/><Relationship Id="rId20" Type="http://schemas.openxmlformats.org/officeDocument/2006/relationships/slide" Target="slides/slide18.xml"/><Relationship Id="rId41" Type="http://schemas.openxmlformats.org/officeDocument/2006/relationships/font" Target="fonts/font1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9" name="Google Shape;79;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Welcome to Introduction to ERDDAP, part of of an online course on oceanographic satellite data products, produced by NOAA’s CoastWatch Program. My name is Cara Wilson, and I’m the node manager of the West Coast Node of NOAA’s CoastWatch Program. </a:t>
            </a:r>
            <a:endParaRPr/>
          </a:p>
        </p:txBody>
      </p:sp>
      <p:sp>
        <p:nvSpPr>
          <p:cNvPr id="80" name="Google Shape;80;p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1</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6" name="Google Shape;256;p1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sz="1200">
                <a:solidFill>
                  <a:schemeClr val="dk1"/>
                </a:solidFill>
                <a:latin typeface="Calibri"/>
                <a:ea typeface="Calibri"/>
                <a:cs typeface="Calibri"/>
                <a:sym typeface="Calibri"/>
              </a:rPr>
              <a:t>This is the map produced by the URL shown on the previous slide. </a:t>
            </a:r>
            <a:endParaRPr/>
          </a:p>
        </p:txBody>
      </p:sp>
      <p:sp>
        <p:nvSpPr>
          <p:cNvPr id="257" name="Google Shape;257;p1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1" name="Google Shape;271;p1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US" sz="1200">
                <a:solidFill>
                  <a:schemeClr val="dk1"/>
                </a:solidFill>
                <a:latin typeface="Calibri"/>
                <a:ea typeface="Calibri"/>
                <a:cs typeface="Calibri"/>
                <a:sym typeface="Calibri"/>
              </a:rPr>
              <a:t>Let’s modify the graph by making some changes to the URL.  Let’s first change the variable name from ‘sea surface temperature’ to ‘sea surface temperature anomaly’</a:t>
            </a:r>
            <a:endParaRPr/>
          </a:p>
        </p:txBody>
      </p:sp>
      <p:sp>
        <p:nvSpPr>
          <p:cNvPr id="272" name="Google Shape;272;p1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6" name="Google Shape;286;p1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US" sz="1200">
                <a:solidFill>
                  <a:schemeClr val="dk1"/>
                </a:solidFill>
                <a:latin typeface="Calibri"/>
                <a:ea typeface="Calibri"/>
                <a:cs typeface="Calibri"/>
                <a:sym typeface="Calibri"/>
              </a:rPr>
              <a:t>Now we see a map of the SST anomaly for this same </a:t>
            </a:r>
            <a:r>
              <a:rPr lang="en-US"/>
              <a:t>time period</a:t>
            </a:r>
            <a:r>
              <a:rPr lang="en-US" sz="1200">
                <a:solidFill>
                  <a:schemeClr val="dk1"/>
                </a:solidFill>
                <a:latin typeface="Calibri"/>
                <a:ea typeface="Calibri"/>
                <a:cs typeface="Calibri"/>
                <a:sym typeface="Calibri"/>
              </a:rPr>
              <a:t>.  The red values show the extent of the marine heat wave that has developed in the Pacific the last few years. </a:t>
            </a:r>
            <a:r>
              <a:rPr lang="en-US" sz="1200" i="0"/>
              <a:t>Note that in this example changing the variable name produces an anomaly because this dataset has a variable within it with the SST anomaly in it.  Most datasets do not have an anomaly variable in them, so this specific modification will only work for this dataset. </a:t>
            </a:r>
            <a:endParaRPr/>
          </a:p>
          <a:p>
            <a:pPr marL="0" marR="0" lvl="0" indent="0" algn="l" rtl="0">
              <a:lnSpc>
                <a:spcPct val="100000"/>
              </a:lnSpc>
              <a:spcBef>
                <a:spcPts val="0"/>
              </a:spcBef>
              <a:spcAft>
                <a:spcPts val="0"/>
              </a:spcAft>
              <a:buClr>
                <a:schemeClr val="dk1"/>
              </a:buClr>
              <a:buSzPts val="1200"/>
              <a:buFont typeface="Calibri"/>
              <a:buNone/>
            </a:pPr>
            <a:endParaRPr sz="1200" i="0"/>
          </a:p>
          <a:p>
            <a:pPr marL="0" marR="0" lvl="0" indent="0" algn="l" rtl="0">
              <a:lnSpc>
                <a:spcPct val="100000"/>
              </a:lnSpc>
              <a:spcBef>
                <a:spcPts val="0"/>
              </a:spcBef>
              <a:spcAft>
                <a:spcPts val="0"/>
              </a:spcAft>
              <a:buClr>
                <a:schemeClr val="dk1"/>
              </a:buClr>
              <a:buSzPts val="1200"/>
              <a:buFont typeface="Calibri"/>
              <a:buNone/>
            </a:pPr>
            <a:r>
              <a:rPr lang="en-US" sz="1200" i="0"/>
              <a:t>How long has this marine heat wave been around?  How can we see that graphically? </a:t>
            </a:r>
            <a:endParaRPr/>
          </a:p>
          <a:p>
            <a:pPr marL="0" marR="0" lvl="0" indent="0" algn="l" rtl="0">
              <a:lnSpc>
                <a:spcPct val="100000"/>
              </a:lnSpc>
              <a:spcBef>
                <a:spcPts val="0"/>
              </a:spcBef>
              <a:spcAft>
                <a:spcPts val="0"/>
              </a:spcAft>
              <a:buClr>
                <a:schemeClr val="dk1"/>
              </a:buClr>
              <a:buSzPts val="1200"/>
              <a:buFont typeface="Calibri"/>
              <a:buNone/>
            </a:pPr>
            <a:endParaRPr/>
          </a:p>
        </p:txBody>
      </p:sp>
      <p:sp>
        <p:nvSpPr>
          <p:cNvPr id="287" name="Google Shape;287;p1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1" name="Google Shape;301;p1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US" sz="1200">
                <a:solidFill>
                  <a:schemeClr val="dk1"/>
                </a:solidFill>
                <a:latin typeface="Calibri"/>
                <a:ea typeface="Calibri"/>
                <a:cs typeface="Calibri"/>
                <a:sym typeface="Calibri"/>
              </a:rPr>
              <a:t>We can determine how long this heat wave has been around by making a hovmoller graph, which is a hybrid map, with time on one axis.  We will take a cross-section along 30N and plot it over time.  We can do this on the “make a Graph” page by the changing the Y axis from latitude to time. </a:t>
            </a:r>
            <a:endParaRPr/>
          </a:p>
        </p:txBody>
      </p:sp>
      <p:sp>
        <p:nvSpPr>
          <p:cNvPr id="302" name="Google Shape;302;p1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8" name="Google Shape;318;p1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sz="1200">
                <a:solidFill>
                  <a:schemeClr val="dk1"/>
                </a:solidFill>
                <a:latin typeface="Calibri"/>
                <a:ea typeface="Calibri"/>
                <a:cs typeface="Calibri"/>
                <a:sym typeface="Calibri"/>
              </a:rPr>
              <a:t>Here we are looking at SST along 30N from 1985 at the bottom of the plot to the end of 2019.  We can see that while most of the last 20 years there have been warmer than usual temperatures in the Central Pacific, only since 2015 has this phenomena spread to the coast, as seen by the positive anomalies east of 120W in the upper right hand side of the plot.  </a:t>
            </a:r>
            <a:endParaRPr/>
          </a:p>
        </p:txBody>
      </p:sp>
      <p:sp>
        <p:nvSpPr>
          <p:cNvPr id="319" name="Google Shape;319;p1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3" name="Google Shape;333;p1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sz="1200">
                <a:solidFill>
                  <a:schemeClr val="dk1"/>
                </a:solidFill>
                <a:latin typeface="Calibri"/>
                <a:ea typeface="Calibri"/>
                <a:cs typeface="Calibri"/>
                <a:sym typeface="Calibri"/>
              </a:rPr>
              <a:t>You can also make just a simple timeseries of the data at one of the points. </a:t>
            </a:r>
            <a:r>
              <a:rPr lang="en-US"/>
              <a:t>Select ‘linesAndMarkers’ under Graph Type on the Make a Graph page, pick the latitude and longitude that you want, and select the time range that you want. Here I am showing the complete dataset from 1985 onward of the SST anomaly in the Bering Sea at 60°N, 170°E.   </a:t>
            </a:r>
            <a:endParaRPr/>
          </a:p>
        </p:txBody>
      </p:sp>
      <p:sp>
        <p:nvSpPr>
          <p:cNvPr id="334" name="Google Shape;334;p1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9" name="Google Shape;349;p1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Next, let’s take a look at Hurricane Katrina using QuikSCAT ocean winds data.</a:t>
            </a:r>
            <a:endParaRPr/>
          </a:p>
          <a:p>
            <a:pPr marL="0" lvl="0" indent="0" algn="l" rtl="0">
              <a:lnSpc>
                <a:spcPct val="100000"/>
              </a:lnSpc>
              <a:spcBef>
                <a:spcPts val="0"/>
              </a:spcBef>
              <a:spcAft>
                <a:spcPts val="0"/>
              </a:spcAft>
              <a:buSzPts val="1400"/>
              <a:buNone/>
            </a:pPr>
            <a:r>
              <a:rPr lang="en-US"/>
              <a:t>The URL shown on this slide produces the map of  wind speed on Aug. 27, 2005 in the Gulf of Mexico.  But what is we also want to see the wind directions?  ERDDAP can also plot vector data, although it can not do overlays, so we will have to make another plot. </a:t>
            </a:r>
            <a:endParaRPr/>
          </a:p>
        </p:txBody>
      </p:sp>
      <p:sp>
        <p:nvSpPr>
          <p:cNvPr id="350" name="Google Shape;350;p1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3" name="Google Shape;363;p1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From the “Make a Graph” page we simply select vectors as the graph type. Note that the vector graph option is only available for those datasets that contain vector data.  </a:t>
            </a:r>
            <a:endParaRPr/>
          </a:p>
        </p:txBody>
      </p:sp>
      <p:sp>
        <p:nvSpPr>
          <p:cNvPr id="364" name="Google Shape;364;p1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6" name="Google Shape;376;p1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And now we can see the wind vectors associated with Hurricane Katrina in the Gulf of Mexico.  </a:t>
            </a:r>
            <a:endParaRPr/>
          </a:p>
          <a:p>
            <a:pPr marL="0" lvl="0" indent="0" algn="l" rtl="0">
              <a:lnSpc>
                <a:spcPct val="100000"/>
              </a:lnSpc>
              <a:spcBef>
                <a:spcPts val="0"/>
              </a:spcBef>
              <a:spcAft>
                <a:spcPts val="0"/>
              </a:spcAft>
              <a:buSzPts val="1400"/>
              <a:buNone/>
            </a:pPr>
            <a:endParaRPr/>
          </a:p>
        </p:txBody>
      </p:sp>
      <p:sp>
        <p:nvSpPr>
          <p:cNvPr id="377" name="Google Shape;377;p1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18</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0" name="Google Shape;390;p1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ERDDAP also serves tabular data like in-situ data.  Here we are looking at a map of all of the BGC-Argo data since the beginning of 2017 in the Southern Ocean around South America. These are profiling floats that are equipped with sensors that can make biological or chemical measurements like oxygen, nitrate, pH, etc.  This data is served on the PolarWatch ERDDAP.  Here the float locations are colored by time, but they could also be colored by float number, or any of the variables in the dataset. The Make a Graph interface works a little differently for tabular datasets, and one can constrain the data shown by any of the variables in the dataset.  Next we will look at some different graphs made from one of these floats. </a:t>
            </a:r>
            <a:endParaRPr/>
          </a:p>
          <a:p>
            <a:pPr marL="0" lvl="0" indent="0" algn="l" rtl="0">
              <a:lnSpc>
                <a:spcPct val="100000"/>
              </a:lnSpc>
              <a:spcBef>
                <a:spcPts val="0"/>
              </a:spcBef>
              <a:spcAft>
                <a:spcPts val="0"/>
              </a:spcAft>
              <a:buSzPts val="1400"/>
              <a:buNone/>
            </a:pPr>
            <a:endParaRPr/>
          </a:p>
        </p:txBody>
      </p:sp>
      <p:sp>
        <p:nvSpPr>
          <p:cNvPr id="391" name="Google Shape;391;p1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0" name="Google Shape;90;p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Accessing satellite data, or any environmental data for that matter, can be challenging.  There are lots of different places to get data, and they all have different ways of organizing their data. Some let you subset the data or preview it first through visualization, but not all do.  Different servers can have different download protocols and different file formats. If you have to get multiple datasets from different places  it can be overwhelming, even to experienced data users.   In this presentation I will give a brief introduction to ERDDAP, a data server that tries to mitigate these issues. </a:t>
            </a:r>
            <a:endParaRPr/>
          </a:p>
        </p:txBody>
      </p:sp>
      <p:sp>
        <p:nvSpPr>
          <p:cNvPr id="91" name="Google Shape;91;p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5" name="Google Shape;405;p2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By changing the constraint selections one can easily make maps and different types of graphs for tabular data. On the left is the float track for one of the SOCCOM Bio-Argo floats, color-coded by time. In the middle is a Temperature-Salinity diagram, color-coded by density, for that same float data, and on the right is a section plot showing oxygen in the surface 300 m for the 5-year duration of the float.  For the oxygen section a color palette has been chosen that is </a:t>
            </a:r>
            <a:r>
              <a:rPr lang="en-US" sz="1200">
                <a:solidFill>
                  <a:schemeClr val="dk1"/>
                </a:solidFill>
                <a:latin typeface="Calibri"/>
                <a:ea typeface="Calibri"/>
                <a:cs typeface="Calibri"/>
                <a:sym typeface="Calibri"/>
              </a:rPr>
              <a:t>perceptually uniform.  </a:t>
            </a:r>
            <a:endParaRPr/>
          </a:p>
          <a:p>
            <a:pPr marL="0" lvl="0" indent="0" algn="l" rtl="0">
              <a:lnSpc>
                <a:spcPct val="100000"/>
              </a:lnSpc>
              <a:spcBef>
                <a:spcPts val="0"/>
              </a:spcBef>
              <a:spcAft>
                <a:spcPts val="0"/>
              </a:spcAft>
              <a:buSzPts val="1400"/>
              <a:buNone/>
            </a:pPr>
            <a:endParaRPr/>
          </a:p>
        </p:txBody>
      </p:sp>
      <p:sp>
        <p:nvSpPr>
          <p:cNvPr id="406" name="Google Shape;406;p2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20</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3" name="Google Shape;423;p2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So far I have been focusing on different ways of visualizing data on ERDDAP.  What if we want the data associated with one of these figures?  Lets revisit that URL I showed at the beginning of the talk when I introduced the different components of the ERDDAP data request.   This URL has the File type, the text in green,  given as a large PNG file, so it will create an image on your browser.  But if you changed that bit of the url to .mat it would produce a matlab file of that same data, which would be automatically downloaded to your computer.  There are many different file formats to choose from, including netCDF, .json, kml, csv etc.  Now since we were just looking at one time increment in this map, this url will only download one time period.  Most likely you will want to download a range of times, and that can be done by setting the time range to actually represent a range of values, rather than having it be only one time period as shown here. Talking about the time range reminds me of another cool feature of ERDDAP I need to tell you about, and that is the ‘last’ function that can be used in the time range.  </a:t>
            </a:r>
            <a:endParaRPr/>
          </a:p>
          <a:p>
            <a:pPr marL="0" lvl="0" indent="0" algn="l" rtl="0">
              <a:lnSpc>
                <a:spcPct val="100000"/>
              </a:lnSpc>
              <a:spcBef>
                <a:spcPts val="0"/>
              </a:spcBef>
              <a:spcAft>
                <a:spcPts val="0"/>
              </a:spcAft>
              <a:buSzPts val="1400"/>
              <a:buNone/>
            </a:pPr>
            <a:endParaRPr/>
          </a:p>
        </p:txBody>
      </p:sp>
      <p:sp>
        <p:nvSpPr>
          <p:cNvPr id="424" name="Google Shape;424;p2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21</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42" name="Google Shape;442;p2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sz="1200">
                <a:solidFill>
                  <a:schemeClr val="dk1"/>
                </a:solidFill>
                <a:latin typeface="Calibri"/>
                <a:ea typeface="Calibri"/>
                <a:cs typeface="Calibri"/>
                <a:sym typeface="Calibri"/>
              </a:rPr>
              <a:t>If you replace a specific date in the url with the word last, you will get the most recent image.  That’s what we are showing on the left.  That url, in December of 2020, produced a map of the data from Nov 2020. If I access that same url in January of 2021 it should show me data from December of 2020. This is a very convenient way to embed images in a website to always show the most recent data for a region of interest.  You can also do simple math with the last function. The url on the right is requesting “last-24”, so is getting the data from 24 time increments before the most recent data.  Since this is a data product with monthly timesteps, that is getting data 2 years before the most recent data.  For a daily dataset last-24 will return data 24 days before the most recent data.  </a:t>
            </a:r>
            <a:endParaRPr/>
          </a:p>
        </p:txBody>
      </p:sp>
      <p:sp>
        <p:nvSpPr>
          <p:cNvPr id="443" name="Google Shape;443;p2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22</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5"/>
        <p:cNvGrpSpPr/>
        <p:nvPr/>
      </p:nvGrpSpPr>
      <p:grpSpPr>
        <a:xfrm>
          <a:off x="0" y="0"/>
          <a:ext cx="0" cy="0"/>
          <a:chOff x="0" y="0"/>
          <a:chExt cx="0" cy="0"/>
        </a:xfrm>
      </p:grpSpPr>
      <p:sp>
        <p:nvSpPr>
          <p:cNvPr id="456" name="Google Shape;456;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7" name="Google Shape;457;p2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Now you might be thinking this is all very well and good, but there is no way you will ever be able to figure out how to put one of these long cumbersome URLs together. You don’t have to.  I have been showing the URLs associated with graphs to demonstrate how the URLs work. But remember you can download data directly from the Data Access Form for a dataset. You get there by clicking the data link to the left of a dataset title on the main ERDDAP data listing, or by  changing the filetype in the url to .html. The screenshot shown here is the Data Access Form for the sea surface temperature  product we were just looking at. If you just want the url of what this download request would be, to use in some other software, you can generate it by clicking on the “Just generate the URL” button. The “just generate the URL” feature is also available on the Make a Graph page.  </a:t>
            </a:r>
            <a:endParaRPr/>
          </a:p>
        </p:txBody>
      </p:sp>
      <p:sp>
        <p:nvSpPr>
          <p:cNvPr id="458" name="Google Shape;458;p2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23</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Google Shape;469;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0" name="Google Shape;470;p2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sz="1200">
                <a:solidFill>
                  <a:schemeClr val="dk1"/>
                </a:solidFill>
                <a:latin typeface="Calibri"/>
                <a:ea typeface="Calibri"/>
                <a:cs typeface="Calibri"/>
                <a:sym typeface="Calibri"/>
              </a:rPr>
              <a:t>I’ve provided a very quick introduction to ERDDAP capabilities. We also have an online tutorial which demonstrates the main features of ERDDAP. It is available at the link shown here, coastwatch.pfeg.noaa.gov/projects/erddap </a:t>
            </a:r>
            <a:endParaRPr/>
          </a:p>
        </p:txBody>
      </p:sp>
      <p:sp>
        <p:nvSpPr>
          <p:cNvPr id="471" name="Google Shape;471;p2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24</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0"/>
        <p:cNvGrpSpPr/>
        <p:nvPr/>
      </p:nvGrpSpPr>
      <p:grpSpPr>
        <a:xfrm>
          <a:off x="0" y="0"/>
          <a:ext cx="0" cy="0"/>
          <a:chOff x="0" y="0"/>
          <a:chExt cx="0" cy="0"/>
        </a:xfrm>
      </p:grpSpPr>
      <p:sp>
        <p:nvSpPr>
          <p:cNvPr id="481" name="Google Shape;481;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2" name="Google Shape;482;p2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US" sz="1200">
                <a:solidFill>
                  <a:schemeClr val="dk1"/>
                </a:solidFill>
                <a:latin typeface="Calibri"/>
                <a:ea typeface="Calibri"/>
                <a:cs typeface="Calibri"/>
                <a:sym typeface="Calibri"/>
              </a:rPr>
              <a:t>The previous slides showed examples of using ERDDAP's web pages to download data or make a customized graph. Since ERDDAP has an underlying RESTful service, one can make requests for data from with programs like curl and wget, or by writing scripts which automate the process of making 100's, 1000's, or 1000000's of requests. We have an online tutorial that demonstrates ways to extract data from ERDDAP using R software. It is available at coastwatch.pfeg.noaa.gov/projects/r</a:t>
            </a:r>
            <a:endParaRPr/>
          </a:p>
        </p:txBody>
      </p:sp>
      <p:sp>
        <p:nvSpPr>
          <p:cNvPr id="483" name="Google Shape;483;p2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25</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Google Shape;493;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94" name="Google Shape;494;p2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Calibri"/>
              <a:buNone/>
            </a:pPr>
            <a:r>
              <a:rPr lang="en-US">
                <a:latin typeface="Calibri"/>
                <a:ea typeface="Calibri"/>
                <a:cs typeface="Calibri"/>
                <a:sym typeface="Calibri"/>
              </a:rPr>
              <a:t>This concludes the Introduction to ERDDAP.  This is one of several presentations put together as part of the CoastWatch Ocean Satellite Course</a:t>
            </a:r>
            <a:r>
              <a:rPr lang="en-US"/>
              <a:t>. </a:t>
            </a:r>
            <a:endParaRPr/>
          </a:p>
        </p:txBody>
      </p:sp>
      <p:sp>
        <p:nvSpPr>
          <p:cNvPr id="495" name="Google Shape;495;p2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26</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3" name="Google Shape;103;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ERDDAP was developed at the NOAA Southwest Fisheries Science Center by Bob Simons.  It provides a simple, consistent way to subset and download data.  The data can also be visualized in customizable graphs.  Data can be downloaded in over 30 formats, as both graphs and data.  ERDDAP is a restful service, meaning that the data requests are completely defined by a URL, which allows for easy access from computer programs like R or Matlab, as well as allowing machine-to-machine access.  Over 85 ERDDAPs exist worldwide. in this presentation I will show examples using the ERDDAP maintained jointly by the NOAA SWFSC Environmental Research Division and the West Coast Node of NOAA’s CoastWatch program. </a:t>
            </a:r>
            <a:endParaRPr/>
          </a:p>
        </p:txBody>
      </p:sp>
      <p:sp>
        <p:nvSpPr>
          <p:cNvPr id="104" name="Google Shape;104;p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6" name="Google Shape;166;p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US" sz="1200">
                <a:solidFill>
                  <a:schemeClr val="dk1"/>
                </a:solidFill>
                <a:latin typeface="Calibri"/>
                <a:ea typeface="Calibri"/>
                <a:cs typeface="Calibri"/>
                <a:sym typeface="Calibri"/>
              </a:rPr>
              <a:t>The NOAA ERD  ERDDAP has over a thousand oceanographic satellite datasets on it, most of them having global coverage. Most products are available in daily, weekly or monthly composites </a:t>
            </a:r>
            <a:endParaRPr/>
          </a:p>
        </p:txBody>
      </p:sp>
      <p:sp>
        <p:nvSpPr>
          <p:cNvPr id="167" name="Google Shape;167;p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9" name="Google Shape;189;p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There is more than just satellite data on the ERD ERDDAP.  There are also in situ measurements from a number of different platforms and projects, underway data from NOAA and UNOLS research vessels and a variety of model data.  </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p:txBody>
      </p:sp>
      <p:sp>
        <p:nvSpPr>
          <p:cNvPr id="190" name="Google Shape;190;p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1" name="Google Shape;201;p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sz="1200">
                <a:solidFill>
                  <a:schemeClr val="dk1"/>
                </a:solidFill>
                <a:latin typeface="Calibri"/>
                <a:ea typeface="Calibri"/>
                <a:cs typeface="Calibri"/>
                <a:sym typeface="Calibri"/>
              </a:rPr>
              <a:t>The main ERDDAP interface can be a little overwhelming at first. Datasets are listed alphabetically by their dataset title, seen here in the middle of the table.  Different columns of the table provide different information about the datasets, such as their metadata, source institution and the local dataset id.  If you want to download data from this interface you would click the data link to the left of the dataset title, which brings up a form that easily lets you subset the data temporally and spatially.  To create a graph of the data click on the graph column to the left of the dataset title, which brings up an online form that lets you customize a graph of the data.  We’ll see what these two forms look like on the next slides. </a:t>
            </a:r>
            <a:endParaRPr/>
          </a:p>
        </p:txBody>
      </p:sp>
      <p:sp>
        <p:nvSpPr>
          <p:cNvPr id="202" name="Google Shape;202;p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1" name="Google Shape;211;p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US" sz="1200">
                <a:solidFill>
                  <a:schemeClr val="dk1"/>
                </a:solidFill>
                <a:latin typeface="Calibri"/>
                <a:ea typeface="Calibri"/>
                <a:cs typeface="Calibri"/>
                <a:sym typeface="Calibri"/>
              </a:rPr>
              <a:t>This is the ERDDAP graphing interface for gridded data. Data can be shown as maps, timeseries, and hovmollers, which is a hybrid map with either latitude or longitude on one axis and time on the other, to show both temporal and spatial variability.  I’ll show an example of one of these later in the presentation. The date and spatial boundaries of the map can all be changed by either manually entering values, or moving the slider bar under the dimensions listed. The map domain can also be changed by using the zoom in or zoom out buttons above the map on the right.  The ranges of the color are adjustable, as is the color palette, there are over 40 different palettes to choose from.   </a:t>
            </a:r>
            <a:endParaRPr/>
          </a:p>
        </p:txBody>
      </p:sp>
      <p:sp>
        <p:nvSpPr>
          <p:cNvPr id="212" name="Google Shape;212;p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3" name="Google Shape;223;p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US" sz="1200">
                <a:solidFill>
                  <a:schemeClr val="dk1"/>
                </a:solidFill>
                <a:latin typeface="Calibri"/>
                <a:ea typeface="Calibri"/>
                <a:cs typeface="Calibri"/>
                <a:sym typeface="Calibri"/>
              </a:rPr>
              <a:t>This is the ERDDAP Data Access Form for gridded data. </a:t>
            </a:r>
            <a:r>
              <a:rPr lang="en-US"/>
              <a:t>You can select the temporal and spatial bounds by either directly entering values or by moving the sliders under the variable. If you access this form from the Make a graph page your spatial constraints will be copied across. By default the stride is set to 1, if you change this value, you will reduce the numbers of values you will obtain in that dimension.  If there are multiple variables in a dataset, like there are for this one, you can chose which ones you want to download by checking the variables you want.  Clicking on the dropdown list under file type gives you the list, partially shown here, of over 40 different file types. </a:t>
            </a:r>
            <a:r>
              <a:rPr lang="en-US" sz="1200">
                <a:solidFill>
                  <a:schemeClr val="dk1"/>
                </a:solidFill>
                <a:latin typeface="Calibri"/>
                <a:ea typeface="Calibri"/>
                <a:cs typeface="Calibri"/>
                <a:sym typeface="Calibri"/>
              </a:rPr>
              <a:t>These graphical interfaces provide a user-friendly way to create a customized graph, or download data, but since all data requests are given as a URL, once can make changes by directly changing the URL.  To do that it helps to understand the grammar of the ERDDAP URL data request. </a:t>
            </a:r>
            <a:endParaRPr/>
          </a:p>
        </p:txBody>
      </p:sp>
      <p:sp>
        <p:nvSpPr>
          <p:cNvPr id="224" name="Google Shape;224;p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7" name="Google Shape;237;p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sz="1200">
                <a:solidFill>
                  <a:schemeClr val="dk1"/>
                </a:solidFill>
                <a:latin typeface="Calibri"/>
                <a:ea typeface="Calibri"/>
                <a:cs typeface="Calibri"/>
                <a:sym typeface="Calibri"/>
              </a:rPr>
              <a:t>Here the text wrapped around the slide is an actual URL. I’ve marked different parts of it in different colors to help identify the different components. The red text marks the dataset id, the green text the file type, the purple text the variable name, the black text the time range and the blue text the latitude and longitude ranges.  So by simply reading this URL I can tell that it will produce a png image of SST for September 2019 in the North Pacific, which is shown on the next slide. </a:t>
            </a:r>
            <a:endParaRPr/>
          </a:p>
        </p:txBody>
      </p:sp>
      <p:sp>
        <p:nvSpPr>
          <p:cNvPr id="238" name="Google Shape;238;p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 No photo">
  <p:cSld name="Title - No photo">
    <p:spTree>
      <p:nvGrpSpPr>
        <p:cNvPr id="1" name="Shape 14"/>
        <p:cNvGrpSpPr/>
        <p:nvPr/>
      </p:nvGrpSpPr>
      <p:grpSpPr>
        <a:xfrm>
          <a:off x="0" y="0"/>
          <a:ext cx="0" cy="0"/>
          <a:chOff x="0" y="0"/>
          <a:chExt cx="0" cy="0"/>
        </a:xfrm>
      </p:grpSpPr>
      <p:sp>
        <p:nvSpPr>
          <p:cNvPr id="15" name="Google Shape;15;p28"/>
          <p:cNvSpPr txBox="1">
            <a:spLocks noGrp="1"/>
          </p:cNvSpPr>
          <p:nvPr>
            <p:ph type="title"/>
          </p:nvPr>
        </p:nvSpPr>
        <p:spPr>
          <a:xfrm>
            <a:off x="3168251" y="1327929"/>
            <a:ext cx="7313491" cy="788734"/>
          </a:xfrm>
          <a:prstGeom prst="rect">
            <a:avLst/>
          </a:prstGeom>
          <a:noFill/>
          <a:ln>
            <a:noFill/>
          </a:ln>
        </p:spPr>
        <p:txBody>
          <a:bodyPr spcFirstLastPara="1" wrap="square" lIns="91425" tIns="45700" rIns="91425" bIns="45700" anchor="t" anchorCtr="0">
            <a:noAutofit/>
          </a:bodyPr>
          <a:lstStyle>
            <a:lvl1pPr marR="0" lvl="0" algn="l" rtl="0">
              <a:lnSpc>
                <a:spcPct val="80000"/>
              </a:lnSpc>
              <a:spcBef>
                <a:spcPts val="0"/>
              </a:spcBef>
              <a:spcAft>
                <a:spcPts val="0"/>
              </a:spcAft>
              <a:buClr>
                <a:srgbClr val="1F4E79"/>
              </a:buClr>
              <a:buSzPts val="3200"/>
              <a:buFont typeface="Arial Narrow"/>
              <a:buNone/>
              <a:defRPr sz="3200" b="1" i="0" u="none" strike="noStrike" cap="none">
                <a:solidFill>
                  <a:srgbClr val="1F4E79"/>
                </a:solidFill>
                <a:latin typeface="Arial Narrow"/>
                <a:ea typeface="Arial Narrow"/>
                <a:cs typeface="Arial Narrow"/>
                <a:sym typeface="Arial Narrow"/>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6" name="Google Shape;16;p28"/>
          <p:cNvSpPr txBox="1">
            <a:spLocks noGrp="1"/>
          </p:cNvSpPr>
          <p:nvPr>
            <p:ph type="body" idx="1"/>
          </p:nvPr>
        </p:nvSpPr>
        <p:spPr>
          <a:xfrm>
            <a:off x="4269317" y="2707458"/>
            <a:ext cx="7313083" cy="1224439"/>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480"/>
              </a:spcBef>
              <a:spcAft>
                <a:spcPts val="0"/>
              </a:spcAft>
              <a:buClr>
                <a:srgbClr val="262626"/>
              </a:buClr>
              <a:buSzPts val="2400"/>
              <a:buFont typeface="Arial"/>
              <a:buNone/>
              <a:defRPr sz="2400" b="0" i="0" u="none" strike="noStrike" cap="none">
                <a:solidFill>
                  <a:srgbClr val="262626"/>
                </a:solidFill>
                <a:latin typeface="Arial Narrow"/>
                <a:ea typeface="Arial Narrow"/>
                <a:cs typeface="Arial Narrow"/>
                <a:sym typeface="Arial Narrow"/>
              </a:defRPr>
            </a:lvl1pPr>
            <a:lvl2pPr marL="914400" marR="0" lvl="1" indent="-431800" algn="l" rtl="0">
              <a:lnSpc>
                <a:spcPct val="100000"/>
              </a:lnSpc>
              <a:spcBef>
                <a:spcPts val="640"/>
              </a:spcBef>
              <a:spcAft>
                <a:spcPts val="0"/>
              </a:spcAft>
              <a:buClr>
                <a:schemeClr val="dk2"/>
              </a:buClr>
              <a:buSzPts val="3200"/>
              <a:buFont typeface="Arial"/>
              <a:buChar char="•"/>
              <a:defRPr sz="3200" b="0" i="0" u="none" strike="noStrike" cap="none">
                <a:solidFill>
                  <a:schemeClr val="dk2"/>
                </a:solidFill>
                <a:latin typeface="Arial Narrow"/>
                <a:ea typeface="Arial Narrow"/>
                <a:cs typeface="Arial Narrow"/>
                <a:sym typeface="Arial Narrow"/>
              </a:defRPr>
            </a:lvl2pPr>
            <a:lvl3pPr marL="1371600" marR="0" lvl="2" indent="-406400" algn="l" rtl="0">
              <a:lnSpc>
                <a:spcPct val="100000"/>
              </a:lnSpc>
              <a:spcBef>
                <a:spcPts val="560"/>
              </a:spcBef>
              <a:spcAft>
                <a:spcPts val="0"/>
              </a:spcAft>
              <a:buClr>
                <a:schemeClr val="dk2"/>
              </a:buClr>
              <a:buSzPts val="2800"/>
              <a:buFont typeface="Arial"/>
              <a:buChar char="•"/>
              <a:defRPr sz="2800" b="0" i="0" u="none" strike="noStrike" cap="none">
                <a:solidFill>
                  <a:schemeClr val="dk2"/>
                </a:solidFill>
                <a:latin typeface="Arial Narrow"/>
                <a:ea typeface="Arial Narrow"/>
                <a:cs typeface="Arial Narrow"/>
                <a:sym typeface="Arial Narrow"/>
              </a:defRPr>
            </a:lvl3pPr>
            <a:lvl4pPr marL="1828800" marR="0" lvl="3" indent="-406400" algn="l" rtl="0">
              <a:lnSpc>
                <a:spcPct val="100000"/>
              </a:lnSpc>
              <a:spcBef>
                <a:spcPts val="560"/>
              </a:spcBef>
              <a:spcAft>
                <a:spcPts val="0"/>
              </a:spcAft>
              <a:buClr>
                <a:schemeClr val="dk2"/>
              </a:buClr>
              <a:buSzPts val="2800"/>
              <a:buFont typeface="Arial"/>
              <a:buChar char="•"/>
              <a:defRPr sz="2800" b="0" i="0" u="none" strike="noStrike" cap="none">
                <a:solidFill>
                  <a:schemeClr val="dk2"/>
                </a:solidFill>
                <a:latin typeface="Arial Narrow"/>
                <a:ea typeface="Arial Narrow"/>
                <a:cs typeface="Arial Narrow"/>
                <a:sym typeface="Arial Narrow"/>
              </a:defRPr>
            </a:lvl4pPr>
            <a:lvl5pPr marL="2286000" marR="0" lvl="4" indent="-406400" algn="l" rtl="0">
              <a:lnSpc>
                <a:spcPct val="100000"/>
              </a:lnSpc>
              <a:spcBef>
                <a:spcPts val="560"/>
              </a:spcBef>
              <a:spcAft>
                <a:spcPts val="0"/>
              </a:spcAft>
              <a:buClr>
                <a:schemeClr val="dk2"/>
              </a:buClr>
              <a:buSzPts val="2800"/>
              <a:buFont typeface="Arial"/>
              <a:buChar char="•"/>
              <a:defRPr sz="2800" b="0" i="0" u="none" strike="noStrike" cap="none">
                <a:solidFill>
                  <a:schemeClr val="dk2"/>
                </a:solidFill>
                <a:latin typeface="Arial Narrow"/>
                <a:ea typeface="Arial Narrow"/>
                <a:cs typeface="Arial Narrow"/>
                <a:sym typeface="Arial Narrow"/>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Narrow"/>
                <a:ea typeface="Arial Narrow"/>
                <a:cs typeface="Arial Narrow"/>
                <a:sym typeface="Arial Narrow"/>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Narrow"/>
                <a:ea typeface="Arial Narrow"/>
                <a:cs typeface="Arial Narrow"/>
                <a:sym typeface="Arial Narrow"/>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Narrow"/>
                <a:ea typeface="Arial Narrow"/>
                <a:cs typeface="Arial Narrow"/>
                <a:sym typeface="Arial Narrow"/>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Narrow"/>
                <a:ea typeface="Arial Narrow"/>
                <a:cs typeface="Arial Narrow"/>
                <a:sym typeface="Arial Narrow"/>
              </a:defRPr>
            </a:lvl9pPr>
          </a:lstStyle>
          <a:p>
            <a:endParaRPr/>
          </a:p>
        </p:txBody>
      </p:sp>
      <p:sp>
        <p:nvSpPr>
          <p:cNvPr id="17" name="Google Shape;17;p28"/>
          <p:cNvSpPr txBox="1">
            <a:spLocks noGrp="1"/>
          </p:cNvSpPr>
          <p:nvPr>
            <p:ph type="body" idx="2"/>
          </p:nvPr>
        </p:nvSpPr>
        <p:spPr>
          <a:xfrm>
            <a:off x="154517" y="4807237"/>
            <a:ext cx="7313083" cy="577850"/>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320"/>
              </a:spcBef>
              <a:spcAft>
                <a:spcPts val="0"/>
              </a:spcAft>
              <a:buClr>
                <a:srgbClr val="262626"/>
              </a:buClr>
              <a:buSzPts val="1600"/>
              <a:buFont typeface="Arial"/>
              <a:buNone/>
              <a:defRPr sz="1600" b="0" i="0" u="none" strike="noStrike" cap="none">
                <a:solidFill>
                  <a:srgbClr val="262626"/>
                </a:solidFill>
                <a:latin typeface="Arial Narrow"/>
                <a:ea typeface="Arial Narrow"/>
                <a:cs typeface="Arial Narrow"/>
                <a:sym typeface="Arial Narrow"/>
              </a:defRPr>
            </a:lvl1pPr>
            <a:lvl2pPr marL="914400" marR="0" lvl="1" indent="-431800" algn="l" rtl="0">
              <a:lnSpc>
                <a:spcPct val="100000"/>
              </a:lnSpc>
              <a:spcBef>
                <a:spcPts val="640"/>
              </a:spcBef>
              <a:spcAft>
                <a:spcPts val="0"/>
              </a:spcAft>
              <a:buClr>
                <a:schemeClr val="dk2"/>
              </a:buClr>
              <a:buSzPts val="3200"/>
              <a:buFont typeface="Arial"/>
              <a:buChar char="•"/>
              <a:defRPr sz="3200" b="0" i="0" u="none" strike="noStrike" cap="none">
                <a:solidFill>
                  <a:schemeClr val="dk2"/>
                </a:solidFill>
                <a:latin typeface="Arial Narrow"/>
                <a:ea typeface="Arial Narrow"/>
                <a:cs typeface="Arial Narrow"/>
                <a:sym typeface="Arial Narrow"/>
              </a:defRPr>
            </a:lvl2pPr>
            <a:lvl3pPr marL="1371600" marR="0" lvl="2" indent="-406400" algn="l" rtl="0">
              <a:lnSpc>
                <a:spcPct val="100000"/>
              </a:lnSpc>
              <a:spcBef>
                <a:spcPts val="560"/>
              </a:spcBef>
              <a:spcAft>
                <a:spcPts val="0"/>
              </a:spcAft>
              <a:buClr>
                <a:schemeClr val="dk2"/>
              </a:buClr>
              <a:buSzPts val="2800"/>
              <a:buFont typeface="Arial"/>
              <a:buChar char="•"/>
              <a:defRPr sz="2800" b="0" i="0" u="none" strike="noStrike" cap="none">
                <a:solidFill>
                  <a:schemeClr val="dk2"/>
                </a:solidFill>
                <a:latin typeface="Arial Narrow"/>
                <a:ea typeface="Arial Narrow"/>
                <a:cs typeface="Arial Narrow"/>
                <a:sym typeface="Arial Narrow"/>
              </a:defRPr>
            </a:lvl3pPr>
            <a:lvl4pPr marL="1828800" marR="0" lvl="3" indent="-406400" algn="l" rtl="0">
              <a:lnSpc>
                <a:spcPct val="100000"/>
              </a:lnSpc>
              <a:spcBef>
                <a:spcPts val="560"/>
              </a:spcBef>
              <a:spcAft>
                <a:spcPts val="0"/>
              </a:spcAft>
              <a:buClr>
                <a:schemeClr val="dk2"/>
              </a:buClr>
              <a:buSzPts val="2800"/>
              <a:buFont typeface="Arial"/>
              <a:buChar char="•"/>
              <a:defRPr sz="2800" b="0" i="0" u="none" strike="noStrike" cap="none">
                <a:solidFill>
                  <a:schemeClr val="dk2"/>
                </a:solidFill>
                <a:latin typeface="Arial Narrow"/>
                <a:ea typeface="Arial Narrow"/>
                <a:cs typeface="Arial Narrow"/>
                <a:sym typeface="Arial Narrow"/>
              </a:defRPr>
            </a:lvl4pPr>
            <a:lvl5pPr marL="2286000" marR="0" lvl="4" indent="-406400" algn="l" rtl="0">
              <a:lnSpc>
                <a:spcPct val="100000"/>
              </a:lnSpc>
              <a:spcBef>
                <a:spcPts val="560"/>
              </a:spcBef>
              <a:spcAft>
                <a:spcPts val="0"/>
              </a:spcAft>
              <a:buClr>
                <a:schemeClr val="dk2"/>
              </a:buClr>
              <a:buSzPts val="2800"/>
              <a:buFont typeface="Arial"/>
              <a:buChar char="•"/>
              <a:defRPr sz="2800" b="0" i="0" u="none" strike="noStrike" cap="none">
                <a:solidFill>
                  <a:schemeClr val="dk2"/>
                </a:solidFill>
                <a:latin typeface="Arial Narrow"/>
                <a:ea typeface="Arial Narrow"/>
                <a:cs typeface="Arial Narrow"/>
                <a:sym typeface="Arial Narrow"/>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Narrow"/>
                <a:ea typeface="Arial Narrow"/>
                <a:cs typeface="Arial Narrow"/>
                <a:sym typeface="Arial Narrow"/>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Narrow"/>
                <a:ea typeface="Arial Narrow"/>
                <a:cs typeface="Arial Narrow"/>
                <a:sym typeface="Arial Narrow"/>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Narrow"/>
                <a:ea typeface="Arial Narrow"/>
                <a:cs typeface="Arial Narrow"/>
                <a:sym typeface="Arial Narrow"/>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Narrow"/>
                <a:ea typeface="Arial Narrow"/>
                <a:cs typeface="Arial Narrow"/>
                <a:sym typeface="Arial Narrow"/>
              </a:defRPr>
            </a:lvl9pPr>
          </a:lstStyle>
          <a:p>
            <a:endParaRPr/>
          </a:p>
        </p:txBody>
      </p:sp>
      <p:sp>
        <p:nvSpPr>
          <p:cNvPr id="18" name="Google Shape;18;p28"/>
          <p:cNvSpPr/>
          <p:nvPr/>
        </p:nvSpPr>
        <p:spPr>
          <a:xfrm>
            <a:off x="372533" y="2201333"/>
            <a:ext cx="1557867" cy="897467"/>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Narrow"/>
              <a:ea typeface="Arial Narrow"/>
              <a:cs typeface="Arial Narrow"/>
              <a:sym typeface="Arial Narrow"/>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68"/>
        <p:cNvGrpSpPr/>
        <p:nvPr/>
      </p:nvGrpSpPr>
      <p:grpSpPr>
        <a:xfrm>
          <a:off x="0" y="0"/>
          <a:ext cx="0" cy="0"/>
          <a:chOff x="0" y="0"/>
          <a:chExt cx="0" cy="0"/>
        </a:xfrm>
      </p:grpSpPr>
      <p:sp>
        <p:nvSpPr>
          <p:cNvPr id="69" name="Google Shape;69;p38"/>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1E4E79"/>
              </a:buClr>
              <a:buSzPts val="3200"/>
              <a:buFont typeface="Arial Narrow"/>
              <a:buNone/>
              <a:defRPr b="0" i="0">
                <a:latin typeface="Arial Narrow"/>
                <a:ea typeface="Arial Narrow"/>
                <a:cs typeface="Arial Narrow"/>
                <a:sym typeface="Arial Narrow"/>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38"/>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406400" algn="l">
              <a:lnSpc>
                <a:spcPct val="90000"/>
              </a:lnSpc>
              <a:spcBef>
                <a:spcPts val="1000"/>
              </a:spcBef>
              <a:spcAft>
                <a:spcPts val="0"/>
              </a:spcAft>
              <a:buClr>
                <a:srgbClr val="262626"/>
              </a:buClr>
              <a:buSzPts val="2800"/>
              <a:buChar char="•"/>
              <a:defRPr>
                <a:solidFill>
                  <a:srgbClr val="262626"/>
                </a:solidFill>
                <a:latin typeface="Arial"/>
                <a:ea typeface="Arial"/>
                <a:cs typeface="Arial"/>
                <a:sym typeface="Arial"/>
              </a:defRPr>
            </a:lvl1pPr>
            <a:lvl2pPr marL="914400" lvl="1" indent="-381000" algn="l">
              <a:lnSpc>
                <a:spcPct val="90000"/>
              </a:lnSpc>
              <a:spcBef>
                <a:spcPts val="500"/>
              </a:spcBef>
              <a:spcAft>
                <a:spcPts val="0"/>
              </a:spcAft>
              <a:buClr>
                <a:srgbClr val="262626"/>
              </a:buClr>
              <a:buSzPts val="2400"/>
              <a:buChar char="•"/>
              <a:defRPr>
                <a:solidFill>
                  <a:srgbClr val="262626"/>
                </a:solidFill>
                <a:latin typeface="Arial"/>
                <a:ea typeface="Arial"/>
                <a:cs typeface="Arial"/>
                <a:sym typeface="Arial"/>
              </a:defRPr>
            </a:lvl2pPr>
            <a:lvl3pPr marL="1371600" lvl="2" indent="-355600" algn="l">
              <a:lnSpc>
                <a:spcPct val="90000"/>
              </a:lnSpc>
              <a:spcBef>
                <a:spcPts val="500"/>
              </a:spcBef>
              <a:spcAft>
                <a:spcPts val="0"/>
              </a:spcAft>
              <a:buClr>
                <a:srgbClr val="262626"/>
              </a:buClr>
              <a:buSzPts val="2000"/>
              <a:buChar char="•"/>
              <a:defRPr>
                <a:solidFill>
                  <a:srgbClr val="262626"/>
                </a:solidFill>
                <a:latin typeface="Arial"/>
                <a:ea typeface="Arial"/>
                <a:cs typeface="Arial"/>
                <a:sym typeface="Arial"/>
              </a:defRPr>
            </a:lvl3pPr>
            <a:lvl4pPr marL="1828800" lvl="3" indent="-342900" algn="l">
              <a:lnSpc>
                <a:spcPct val="90000"/>
              </a:lnSpc>
              <a:spcBef>
                <a:spcPts val="500"/>
              </a:spcBef>
              <a:spcAft>
                <a:spcPts val="0"/>
              </a:spcAft>
              <a:buClr>
                <a:srgbClr val="262626"/>
              </a:buClr>
              <a:buSzPts val="1800"/>
              <a:buChar char="•"/>
              <a:defRPr>
                <a:solidFill>
                  <a:srgbClr val="262626"/>
                </a:solidFill>
                <a:latin typeface="Arial"/>
                <a:ea typeface="Arial"/>
                <a:cs typeface="Arial"/>
                <a:sym typeface="Arial"/>
              </a:defRPr>
            </a:lvl4pPr>
            <a:lvl5pPr marL="2286000" lvl="4" indent="-342900" algn="l">
              <a:lnSpc>
                <a:spcPct val="90000"/>
              </a:lnSpc>
              <a:spcBef>
                <a:spcPts val="500"/>
              </a:spcBef>
              <a:spcAft>
                <a:spcPts val="0"/>
              </a:spcAft>
              <a:buClr>
                <a:srgbClr val="262626"/>
              </a:buClr>
              <a:buSzPts val="1800"/>
              <a:buChar char="•"/>
              <a:defRPr>
                <a:solidFill>
                  <a:srgbClr val="262626"/>
                </a:solidFill>
                <a:latin typeface="Arial"/>
                <a:ea typeface="Arial"/>
                <a:cs typeface="Arial"/>
                <a:sym typeface="Aria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1" name="Google Shape;71;p38"/>
          <p:cNvSpPr txBox="1">
            <a:spLocks noGrp="1"/>
          </p:cNvSpPr>
          <p:nvPr>
            <p:ph type="sldNum" idx="12"/>
          </p:nvPr>
        </p:nvSpPr>
        <p:spPr>
          <a:xfrm>
            <a:off x="11201984" y="6441410"/>
            <a:ext cx="1104014"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a:buNone/>
              <a:defRPr sz="1800" b="0" i="0" u="none" strike="noStrike" cap="none">
                <a:solidFill>
                  <a:srgbClr val="F2F2F2"/>
                </a:solidFill>
                <a:latin typeface="Helvetica Neue"/>
                <a:ea typeface="Helvetica Neue"/>
                <a:cs typeface="Helvetica Neue"/>
                <a:sym typeface="Helvetica Neue"/>
              </a:defRPr>
            </a:lvl1pPr>
            <a:lvl2pPr marL="0" marR="0" lvl="1" indent="0" algn="l" rtl="0">
              <a:lnSpc>
                <a:spcPct val="100000"/>
              </a:lnSpc>
              <a:spcBef>
                <a:spcPts val="0"/>
              </a:spcBef>
              <a:spcAft>
                <a:spcPts val="0"/>
              </a:spcAft>
              <a:buClr>
                <a:srgbClr val="000000"/>
              </a:buClr>
              <a:buSzPts val="1800"/>
              <a:buFont typeface="Arial"/>
              <a:buNone/>
              <a:defRPr sz="1800" b="0" i="0" u="none" strike="noStrike" cap="none">
                <a:solidFill>
                  <a:srgbClr val="F2F2F2"/>
                </a:solidFill>
                <a:latin typeface="Helvetica Neue"/>
                <a:ea typeface="Helvetica Neue"/>
                <a:cs typeface="Helvetica Neue"/>
                <a:sym typeface="Helvetica Neue"/>
              </a:defRPr>
            </a:lvl2pPr>
            <a:lvl3pPr marL="0" marR="0" lvl="2" indent="0" algn="l" rtl="0">
              <a:lnSpc>
                <a:spcPct val="100000"/>
              </a:lnSpc>
              <a:spcBef>
                <a:spcPts val="0"/>
              </a:spcBef>
              <a:spcAft>
                <a:spcPts val="0"/>
              </a:spcAft>
              <a:buClr>
                <a:srgbClr val="000000"/>
              </a:buClr>
              <a:buSzPts val="1800"/>
              <a:buFont typeface="Arial"/>
              <a:buNone/>
              <a:defRPr sz="1800" b="0" i="0" u="none" strike="noStrike" cap="none">
                <a:solidFill>
                  <a:srgbClr val="F2F2F2"/>
                </a:solidFill>
                <a:latin typeface="Helvetica Neue"/>
                <a:ea typeface="Helvetica Neue"/>
                <a:cs typeface="Helvetica Neue"/>
                <a:sym typeface="Helvetica Neue"/>
              </a:defRPr>
            </a:lvl3pPr>
            <a:lvl4pPr marL="0" marR="0" lvl="3" indent="0" algn="l" rtl="0">
              <a:lnSpc>
                <a:spcPct val="100000"/>
              </a:lnSpc>
              <a:spcBef>
                <a:spcPts val="0"/>
              </a:spcBef>
              <a:spcAft>
                <a:spcPts val="0"/>
              </a:spcAft>
              <a:buClr>
                <a:srgbClr val="000000"/>
              </a:buClr>
              <a:buSzPts val="1800"/>
              <a:buFont typeface="Arial"/>
              <a:buNone/>
              <a:defRPr sz="1800" b="0" i="0" u="none" strike="noStrike" cap="none">
                <a:solidFill>
                  <a:srgbClr val="F2F2F2"/>
                </a:solidFill>
                <a:latin typeface="Helvetica Neue"/>
                <a:ea typeface="Helvetica Neue"/>
                <a:cs typeface="Helvetica Neue"/>
                <a:sym typeface="Helvetica Neue"/>
              </a:defRPr>
            </a:lvl4pPr>
            <a:lvl5pPr marL="0" marR="0" lvl="4" indent="0" algn="l" rtl="0">
              <a:lnSpc>
                <a:spcPct val="100000"/>
              </a:lnSpc>
              <a:spcBef>
                <a:spcPts val="0"/>
              </a:spcBef>
              <a:spcAft>
                <a:spcPts val="0"/>
              </a:spcAft>
              <a:buClr>
                <a:srgbClr val="000000"/>
              </a:buClr>
              <a:buSzPts val="1800"/>
              <a:buFont typeface="Arial"/>
              <a:buNone/>
              <a:defRPr sz="1800" b="0" i="0" u="none" strike="noStrike" cap="none">
                <a:solidFill>
                  <a:srgbClr val="F2F2F2"/>
                </a:solidFill>
                <a:latin typeface="Helvetica Neue"/>
                <a:ea typeface="Helvetica Neue"/>
                <a:cs typeface="Helvetica Neue"/>
                <a:sym typeface="Helvetica Neue"/>
              </a:defRPr>
            </a:lvl5pPr>
            <a:lvl6pPr marL="0" marR="0" lvl="5" indent="0" algn="l" rtl="0">
              <a:lnSpc>
                <a:spcPct val="100000"/>
              </a:lnSpc>
              <a:spcBef>
                <a:spcPts val="0"/>
              </a:spcBef>
              <a:spcAft>
                <a:spcPts val="0"/>
              </a:spcAft>
              <a:buClr>
                <a:srgbClr val="000000"/>
              </a:buClr>
              <a:buSzPts val="1800"/>
              <a:buFont typeface="Arial"/>
              <a:buNone/>
              <a:defRPr sz="1800" b="0" i="0" u="none" strike="noStrike" cap="none">
                <a:solidFill>
                  <a:srgbClr val="F2F2F2"/>
                </a:solidFill>
                <a:latin typeface="Helvetica Neue"/>
                <a:ea typeface="Helvetica Neue"/>
                <a:cs typeface="Helvetica Neue"/>
                <a:sym typeface="Helvetica Neue"/>
              </a:defRPr>
            </a:lvl6pPr>
            <a:lvl7pPr marL="0" marR="0" lvl="6" indent="0" algn="l" rtl="0">
              <a:lnSpc>
                <a:spcPct val="100000"/>
              </a:lnSpc>
              <a:spcBef>
                <a:spcPts val="0"/>
              </a:spcBef>
              <a:spcAft>
                <a:spcPts val="0"/>
              </a:spcAft>
              <a:buClr>
                <a:srgbClr val="000000"/>
              </a:buClr>
              <a:buSzPts val="1800"/>
              <a:buFont typeface="Arial"/>
              <a:buNone/>
              <a:defRPr sz="1800" b="0" i="0" u="none" strike="noStrike" cap="none">
                <a:solidFill>
                  <a:srgbClr val="F2F2F2"/>
                </a:solidFill>
                <a:latin typeface="Helvetica Neue"/>
                <a:ea typeface="Helvetica Neue"/>
                <a:cs typeface="Helvetica Neue"/>
                <a:sym typeface="Helvetica Neue"/>
              </a:defRPr>
            </a:lvl7pPr>
            <a:lvl8pPr marL="0" marR="0" lvl="7" indent="0" algn="l" rtl="0">
              <a:lnSpc>
                <a:spcPct val="100000"/>
              </a:lnSpc>
              <a:spcBef>
                <a:spcPts val="0"/>
              </a:spcBef>
              <a:spcAft>
                <a:spcPts val="0"/>
              </a:spcAft>
              <a:buClr>
                <a:srgbClr val="000000"/>
              </a:buClr>
              <a:buSzPts val="1800"/>
              <a:buFont typeface="Arial"/>
              <a:buNone/>
              <a:defRPr sz="1800" b="0" i="0" u="none" strike="noStrike" cap="none">
                <a:solidFill>
                  <a:srgbClr val="F2F2F2"/>
                </a:solidFill>
                <a:latin typeface="Helvetica Neue"/>
                <a:ea typeface="Helvetica Neue"/>
                <a:cs typeface="Helvetica Neue"/>
                <a:sym typeface="Helvetica Neue"/>
              </a:defRPr>
            </a:lvl8pPr>
            <a:lvl9pPr marL="0" marR="0" lvl="8" indent="0" algn="l" rtl="0">
              <a:lnSpc>
                <a:spcPct val="100000"/>
              </a:lnSpc>
              <a:spcBef>
                <a:spcPts val="0"/>
              </a:spcBef>
              <a:spcAft>
                <a:spcPts val="0"/>
              </a:spcAft>
              <a:buClr>
                <a:srgbClr val="000000"/>
              </a:buClr>
              <a:buSzPts val="1800"/>
              <a:buFont typeface="Arial"/>
              <a:buNone/>
              <a:defRPr sz="1800" b="0" i="0" u="none" strike="noStrike" cap="none">
                <a:solidFill>
                  <a:srgbClr val="F2F2F2"/>
                </a:solidFill>
                <a:latin typeface="Helvetica Neue"/>
                <a:ea typeface="Helvetica Neue"/>
                <a:cs typeface="Helvetica Neue"/>
                <a:sym typeface="Helvetica Neue"/>
              </a:defRPr>
            </a:lvl9pPr>
          </a:lstStyle>
          <a:p>
            <a:pPr marL="0" lvl="0" indent="0" algn="l" rtl="0">
              <a:spcBef>
                <a:spcPts val="0"/>
              </a:spcBef>
              <a:spcAft>
                <a:spcPts val="0"/>
              </a:spcAft>
              <a:buNone/>
            </a:pPr>
            <a:fld id="{00000000-1234-1234-1234-123412341234}" type="slidenum">
              <a:rPr lang="en-US"/>
              <a:t>‹#›</a:t>
            </a:fld>
            <a:endParaRPr/>
          </a:p>
        </p:txBody>
      </p:sp>
      <p:sp>
        <p:nvSpPr>
          <p:cNvPr id="72" name="Google Shape;72;p38"/>
          <p:cNvSpPr txBox="1">
            <a:spLocks noGrp="1"/>
          </p:cNvSpPr>
          <p:nvPr>
            <p:ph type="ftr" idx="11"/>
          </p:nvPr>
        </p:nvSpPr>
        <p:spPr>
          <a:xfrm>
            <a:off x="1221458" y="6441410"/>
            <a:ext cx="9369343"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rgbClr val="F2F2F2"/>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r>
              <a:rPr lang="en-US"/>
              <a:t>CoastWatch Satellite Course                                           http://coastwatch.noaa.gov</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73"/>
        <p:cNvGrpSpPr/>
        <p:nvPr/>
      </p:nvGrpSpPr>
      <p:grpSpPr>
        <a:xfrm>
          <a:off x="0" y="0"/>
          <a:ext cx="0" cy="0"/>
          <a:chOff x="0" y="0"/>
          <a:chExt cx="0" cy="0"/>
        </a:xfrm>
      </p:grpSpPr>
      <p:sp>
        <p:nvSpPr>
          <p:cNvPr id="74" name="Google Shape;74;p39"/>
          <p:cNvSpPr txBox="1">
            <a:spLocks noGrp="1"/>
          </p:cNvSpPr>
          <p:nvPr>
            <p:ph type="title"/>
          </p:nvPr>
        </p:nvSpPr>
        <p:spPr>
          <a:xfrm>
            <a:off x="528298" y="11557"/>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1E4E79"/>
              </a:buClr>
              <a:buSzPts val="3200"/>
              <a:buFont typeface="Arial"/>
              <a:buNone/>
              <a:defRPr>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5" name="Google Shape;75;p39"/>
          <p:cNvSpPr txBox="1">
            <a:spLocks noGrp="1"/>
          </p:cNvSpPr>
          <p:nvPr>
            <p:ph type="sldNum" idx="12"/>
          </p:nvPr>
        </p:nvSpPr>
        <p:spPr>
          <a:xfrm>
            <a:off x="11201984" y="6441410"/>
            <a:ext cx="1104014"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a:buNone/>
              <a:defRPr sz="1800" b="0" i="0" u="none" strike="noStrike" cap="none">
                <a:solidFill>
                  <a:srgbClr val="F2F2F2"/>
                </a:solidFill>
                <a:latin typeface="Helvetica Neue"/>
                <a:ea typeface="Helvetica Neue"/>
                <a:cs typeface="Helvetica Neue"/>
                <a:sym typeface="Helvetica Neue"/>
              </a:defRPr>
            </a:lvl1pPr>
            <a:lvl2pPr marL="0" marR="0" lvl="1" indent="0" algn="l" rtl="0">
              <a:lnSpc>
                <a:spcPct val="100000"/>
              </a:lnSpc>
              <a:spcBef>
                <a:spcPts val="0"/>
              </a:spcBef>
              <a:spcAft>
                <a:spcPts val="0"/>
              </a:spcAft>
              <a:buClr>
                <a:srgbClr val="000000"/>
              </a:buClr>
              <a:buSzPts val="1800"/>
              <a:buFont typeface="Arial"/>
              <a:buNone/>
              <a:defRPr sz="1800" b="0" i="0" u="none" strike="noStrike" cap="none">
                <a:solidFill>
                  <a:srgbClr val="F2F2F2"/>
                </a:solidFill>
                <a:latin typeface="Helvetica Neue"/>
                <a:ea typeface="Helvetica Neue"/>
                <a:cs typeface="Helvetica Neue"/>
                <a:sym typeface="Helvetica Neue"/>
              </a:defRPr>
            </a:lvl2pPr>
            <a:lvl3pPr marL="0" marR="0" lvl="2" indent="0" algn="l" rtl="0">
              <a:lnSpc>
                <a:spcPct val="100000"/>
              </a:lnSpc>
              <a:spcBef>
                <a:spcPts val="0"/>
              </a:spcBef>
              <a:spcAft>
                <a:spcPts val="0"/>
              </a:spcAft>
              <a:buClr>
                <a:srgbClr val="000000"/>
              </a:buClr>
              <a:buSzPts val="1800"/>
              <a:buFont typeface="Arial"/>
              <a:buNone/>
              <a:defRPr sz="1800" b="0" i="0" u="none" strike="noStrike" cap="none">
                <a:solidFill>
                  <a:srgbClr val="F2F2F2"/>
                </a:solidFill>
                <a:latin typeface="Helvetica Neue"/>
                <a:ea typeface="Helvetica Neue"/>
                <a:cs typeface="Helvetica Neue"/>
                <a:sym typeface="Helvetica Neue"/>
              </a:defRPr>
            </a:lvl3pPr>
            <a:lvl4pPr marL="0" marR="0" lvl="3" indent="0" algn="l" rtl="0">
              <a:lnSpc>
                <a:spcPct val="100000"/>
              </a:lnSpc>
              <a:spcBef>
                <a:spcPts val="0"/>
              </a:spcBef>
              <a:spcAft>
                <a:spcPts val="0"/>
              </a:spcAft>
              <a:buClr>
                <a:srgbClr val="000000"/>
              </a:buClr>
              <a:buSzPts val="1800"/>
              <a:buFont typeface="Arial"/>
              <a:buNone/>
              <a:defRPr sz="1800" b="0" i="0" u="none" strike="noStrike" cap="none">
                <a:solidFill>
                  <a:srgbClr val="F2F2F2"/>
                </a:solidFill>
                <a:latin typeface="Helvetica Neue"/>
                <a:ea typeface="Helvetica Neue"/>
                <a:cs typeface="Helvetica Neue"/>
                <a:sym typeface="Helvetica Neue"/>
              </a:defRPr>
            </a:lvl4pPr>
            <a:lvl5pPr marL="0" marR="0" lvl="4" indent="0" algn="l" rtl="0">
              <a:lnSpc>
                <a:spcPct val="100000"/>
              </a:lnSpc>
              <a:spcBef>
                <a:spcPts val="0"/>
              </a:spcBef>
              <a:spcAft>
                <a:spcPts val="0"/>
              </a:spcAft>
              <a:buClr>
                <a:srgbClr val="000000"/>
              </a:buClr>
              <a:buSzPts val="1800"/>
              <a:buFont typeface="Arial"/>
              <a:buNone/>
              <a:defRPr sz="1800" b="0" i="0" u="none" strike="noStrike" cap="none">
                <a:solidFill>
                  <a:srgbClr val="F2F2F2"/>
                </a:solidFill>
                <a:latin typeface="Helvetica Neue"/>
                <a:ea typeface="Helvetica Neue"/>
                <a:cs typeface="Helvetica Neue"/>
                <a:sym typeface="Helvetica Neue"/>
              </a:defRPr>
            </a:lvl5pPr>
            <a:lvl6pPr marL="0" marR="0" lvl="5" indent="0" algn="l" rtl="0">
              <a:lnSpc>
                <a:spcPct val="100000"/>
              </a:lnSpc>
              <a:spcBef>
                <a:spcPts val="0"/>
              </a:spcBef>
              <a:spcAft>
                <a:spcPts val="0"/>
              </a:spcAft>
              <a:buClr>
                <a:srgbClr val="000000"/>
              </a:buClr>
              <a:buSzPts val="1800"/>
              <a:buFont typeface="Arial"/>
              <a:buNone/>
              <a:defRPr sz="1800" b="0" i="0" u="none" strike="noStrike" cap="none">
                <a:solidFill>
                  <a:srgbClr val="F2F2F2"/>
                </a:solidFill>
                <a:latin typeface="Helvetica Neue"/>
                <a:ea typeface="Helvetica Neue"/>
                <a:cs typeface="Helvetica Neue"/>
                <a:sym typeface="Helvetica Neue"/>
              </a:defRPr>
            </a:lvl6pPr>
            <a:lvl7pPr marL="0" marR="0" lvl="6" indent="0" algn="l" rtl="0">
              <a:lnSpc>
                <a:spcPct val="100000"/>
              </a:lnSpc>
              <a:spcBef>
                <a:spcPts val="0"/>
              </a:spcBef>
              <a:spcAft>
                <a:spcPts val="0"/>
              </a:spcAft>
              <a:buClr>
                <a:srgbClr val="000000"/>
              </a:buClr>
              <a:buSzPts val="1800"/>
              <a:buFont typeface="Arial"/>
              <a:buNone/>
              <a:defRPr sz="1800" b="0" i="0" u="none" strike="noStrike" cap="none">
                <a:solidFill>
                  <a:srgbClr val="F2F2F2"/>
                </a:solidFill>
                <a:latin typeface="Helvetica Neue"/>
                <a:ea typeface="Helvetica Neue"/>
                <a:cs typeface="Helvetica Neue"/>
                <a:sym typeface="Helvetica Neue"/>
              </a:defRPr>
            </a:lvl7pPr>
            <a:lvl8pPr marL="0" marR="0" lvl="7" indent="0" algn="l" rtl="0">
              <a:lnSpc>
                <a:spcPct val="100000"/>
              </a:lnSpc>
              <a:spcBef>
                <a:spcPts val="0"/>
              </a:spcBef>
              <a:spcAft>
                <a:spcPts val="0"/>
              </a:spcAft>
              <a:buClr>
                <a:srgbClr val="000000"/>
              </a:buClr>
              <a:buSzPts val="1800"/>
              <a:buFont typeface="Arial"/>
              <a:buNone/>
              <a:defRPr sz="1800" b="0" i="0" u="none" strike="noStrike" cap="none">
                <a:solidFill>
                  <a:srgbClr val="F2F2F2"/>
                </a:solidFill>
                <a:latin typeface="Helvetica Neue"/>
                <a:ea typeface="Helvetica Neue"/>
                <a:cs typeface="Helvetica Neue"/>
                <a:sym typeface="Helvetica Neue"/>
              </a:defRPr>
            </a:lvl8pPr>
            <a:lvl9pPr marL="0" marR="0" lvl="8" indent="0" algn="l" rtl="0">
              <a:lnSpc>
                <a:spcPct val="100000"/>
              </a:lnSpc>
              <a:spcBef>
                <a:spcPts val="0"/>
              </a:spcBef>
              <a:spcAft>
                <a:spcPts val="0"/>
              </a:spcAft>
              <a:buClr>
                <a:srgbClr val="000000"/>
              </a:buClr>
              <a:buSzPts val="1800"/>
              <a:buFont typeface="Arial"/>
              <a:buNone/>
              <a:defRPr sz="1800" b="0" i="0" u="none" strike="noStrike" cap="none">
                <a:solidFill>
                  <a:srgbClr val="F2F2F2"/>
                </a:solidFill>
                <a:latin typeface="Helvetica Neue"/>
                <a:ea typeface="Helvetica Neue"/>
                <a:cs typeface="Helvetica Neue"/>
                <a:sym typeface="Helvetica Neue"/>
              </a:defRPr>
            </a:lvl9pPr>
          </a:lstStyle>
          <a:p>
            <a:pPr marL="0" lvl="0" indent="0" algn="l" rtl="0">
              <a:spcBef>
                <a:spcPts val="0"/>
              </a:spcBef>
              <a:spcAft>
                <a:spcPts val="0"/>
              </a:spcAft>
              <a:buNone/>
            </a:pPr>
            <a:fld id="{00000000-1234-1234-1234-123412341234}" type="slidenum">
              <a:rPr lang="en-US"/>
              <a:t>‹#›</a:t>
            </a:fld>
            <a:endParaRPr/>
          </a:p>
        </p:txBody>
      </p:sp>
      <p:sp>
        <p:nvSpPr>
          <p:cNvPr id="76" name="Google Shape;76;p39"/>
          <p:cNvSpPr txBox="1">
            <a:spLocks noGrp="1"/>
          </p:cNvSpPr>
          <p:nvPr>
            <p:ph type="ftr" idx="11"/>
          </p:nvPr>
        </p:nvSpPr>
        <p:spPr>
          <a:xfrm>
            <a:off x="1221458" y="6441410"/>
            <a:ext cx="9369343"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rgbClr val="F2F2F2"/>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r>
              <a:rPr lang="en-US"/>
              <a:t>CoastWatch Satellite Course                                           http://coastwatch.noaa.gov</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5"/>
        <p:cNvGrpSpPr/>
        <p:nvPr/>
      </p:nvGrpSpPr>
      <p:grpSpPr>
        <a:xfrm>
          <a:off x="0" y="0"/>
          <a:ext cx="0" cy="0"/>
          <a:chOff x="0" y="0"/>
          <a:chExt cx="0" cy="0"/>
        </a:xfrm>
      </p:grpSpPr>
      <p:sp>
        <p:nvSpPr>
          <p:cNvPr id="26" name="Google Shape;26;p30"/>
          <p:cNvSpPr txBox="1">
            <a:spLocks noGrp="1"/>
          </p:cNvSpPr>
          <p:nvPr>
            <p:ph type="sldNum" idx="12"/>
          </p:nvPr>
        </p:nvSpPr>
        <p:spPr>
          <a:xfrm>
            <a:off x="11201984" y="6441410"/>
            <a:ext cx="1104014"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a:buNone/>
              <a:defRPr sz="1800" b="0" i="0" u="none" strike="noStrike" cap="none">
                <a:solidFill>
                  <a:srgbClr val="F2F2F2"/>
                </a:solidFill>
                <a:latin typeface="Helvetica Neue"/>
                <a:ea typeface="Helvetica Neue"/>
                <a:cs typeface="Helvetica Neue"/>
                <a:sym typeface="Helvetica Neue"/>
              </a:defRPr>
            </a:lvl1pPr>
            <a:lvl2pPr marL="0" marR="0" lvl="1" indent="0" algn="l" rtl="0">
              <a:lnSpc>
                <a:spcPct val="100000"/>
              </a:lnSpc>
              <a:spcBef>
                <a:spcPts val="0"/>
              </a:spcBef>
              <a:spcAft>
                <a:spcPts val="0"/>
              </a:spcAft>
              <a:buClr>
                <a:srgbClr val="000000"/>
              </a:buClr>
              <a:buSzPts val="1800"/>
              <a:buFont typeface="Arial"/>
              <a:buNone/>
              <a:defRPr sz="1800" b="0" i="0" u="none" strike="noStrike" cap="none">
                <a:solidFill>
                  <a:srgbClr val="F2F2F2"/>
                </a:solidFill>
                <a:latin typeface="Helvetica Neue"/>
                <a:ea typeface="Helvetica Neue"/>
                <a:cs typeface="Helvetica Neue"/>
                <a:sym typeface="Helvetica Neue"/>
              </a:defRPr>
            </a:lvl2pPr>
            <a:lvl3pPr marL="0" marR="0" lvl="2" indent="0" algn="l" rtl="0">
              <a:lnSpc>
                <a:spcPct val="100000"/>
              </a:lnSpc>
              <a:spcBef>
                <a:spcPts val="0"/>
              </a:spcBef>
              <a:spcAft>
                <a:spcPts val="0"/>
              </a:spcAft>
              <a:buClr>
                <a:srgbClr val="000000"/>
              </a:buClr>
              <a:buSzPts val="1800"/>
              <a:buFont typeface="Arial"/>
              <a:buNone/>
              <a:defRPr sz="1800" b="0" i="0" u="none" strike="noStrike" cap="none">
                <a:solidFill>
                  <a:srgbClr val="F2F2F2"/>
                </a:solidFill>
                <a:latin typeface="Helvetica Neue"/>
                <a:ea typeface="Helvetica Neue"/>
                <a:cs typeface="Helvetica Neue"/>
                <a:sym typeface="Helvetica Neue"/>
              </a:defRPr>
            </a:lvl3pPr>
            <a:lvl4pPr marL="0" marR="0" lvl="3" indent="0" algn="l" rtl="0">
              <a:lnSpc>
                <a:spcPct val="100000"/>
              </a:lnSpc>
              <a:spcBef>
                <a:spcPts val="0"/>
              </a:spcBef>
              <a:spcAft>
                <a:spcPts val="0"/>
              </a:spcAft>
              <a:buClr>
                <a:srgbClr val="000000"/>
              </a:buClr>
              <a:buSzPts val="1800"/>
              <a:buFont typeface="Arial"/>
              <a:buNone/>
              <a:defRPr sz="1800" b="0" i="0" u="none" strike="noStrike" cap="none">
                <a:solidFill>
                  <a:srgbClr val="F2F2F2"/>
                </a:solidFill>
                <a:latin typeface="Helvetica Neue"/>
                <a:ea typeface="Helvetica Neue"/>
                <a:cs typeface="Helvetica Neue"/>
                <a:sym typeface="Helvetica Neue"/>
              </a:defRPr>
            </a:lvl4pPr>
            <a:lvl5pPr marL="0" marR="0" lvl="4" indent="0" algn="l" rtl="0">
              <a:lnSpc>
                <a:spcPct val="100000"/>
              </a:lnSpc>
              <a:spcBef>
                <a:spcPts val="0"/>
              </a:spcBef>
              <a:spcAft>
                <a:spcPts val="0"/>
              </a:spcAft>
              <a:buClr>
                <a:srgbClr val="000000"/>
              </a:buClr>
              <a:buSzPts val="1800"/>
              <a:buFont typeface="Arial"/>
              <a:buNone/>
              <a:defRPr sz="1800" b="0" i="0" u="none" strike="noStrike" cap="none">
                <a:solidFill>
                  <a:srgbClr val="F2F2F2"/>
                </a:solidFill>
                <a:latin typeface="Helvetica Neue"/>
                <a:ea typeface="Helvetica Neue"/>
                <a:cs typeface="Helvetica Neue"/>
                <a:sym typeface="Helvetica Neue"/>
              </a:defRPr>
            </a:lvl5pPr>
            <a:lvl6pPr marL="0" marR="0" lvl="5" indent="0" algn="l" rtl="0">
              <a:lnSpc>
                <a:spcPct val="100000"/>
              </a:lnSpc>
              <a:spcBef>
                <a:spcPts val="0"/>
              </a:spcBef>
              <a:spcAft>
                <a:spcPts val="0"/>
              </a:spcAft>
              <a:buClr>
                <a:srgbClr val="000000"/>
              </a:buClr>
              <a:buSzPts val="1800"/>
              <a:buFont typeface="Arial"/>
              <a:buNone/>
              <a:defRPr sz="1800" b="0" i="0" u="none" strike="noStrike" cap="none">
                <a:solidFill>
                  <a:srgbClr val="F2F2F2"/>
                </a:solidFill>
                <a:latin typeface="Helvetica Neue"/>
                <a:ea typeface="Helvetica Neue"/>
                <a:cs typeface="Helvetica Neue"/>
                <a:sym typeface="Helvetica Neue"/>
              </a:defRPr>
            </a:lvl6pPr>
            <a:lvl7pPr marL="0" marR="0" lvl="6" indent="0" algn="l" rtl="0">
              <a:lnSpc>
                <a:spcPct val="100000"/>
              </a:lnSpc>
              <a:spcBef>
                <a:spcPts val="0"/>
              </a:spcBef>
              <a:spcAft>
                <a:spcPts val="0"/>
              </a:spcAft>
              <a:buClr>
                <a:srgbClr val="000000"/>
              </a:buClr>
              <a:buSzPts val="1800"/>
              <a:buFont typeface="Arial"/>
              <a:buNone/>
              <a:defRPr sz="1800" b="0" i="0" u="none" strike="noStrike" cap="none">
                <a:solidFill>
                  <a:srgbClr val="F2F2F2"/>
                </a:solidFill>
                <a:latin typeface="Helvetica Neue"/>
                <a:ea typeface="Helvetica Neue"/>
                <a:cs typeface="Helvetica Neue"/>
                <a:sym typeface="Helvetica Neue"/>
              </a:defRPr>
            </a:lvl7pPr>
            <a:lvl8pPr marL="0" marR="0" lvl="7" indent="0" algn="l" rtl="0">
              <a:lnSpc>
                <a:spcPct val="100000"/>
              </a:lnSpc>
              <a:spcBef>
                <a:spcPts val="0"/>
              </a:spcBef>
              <a:spcAft>
                <a:spcPts val="0"/>
              </a:spcAft>
              <a:buClr>
                <a:srgbClr val="000000"/>
              </a:buClr>
              <a:buSzPts val="1800"/>
              <a:buFont typeface="Arial"/>
              <a:buNone/>
              <a:defRPr sz="1800" b="0" i="0" u="none" strike="noStrike" cap="none">
                <a:solidFill>
                  <a:srgbClr val="F2F2F2"/>
                </a:solidFill>
                <a:latin typeface="Helvetica Neue"/>
                <a:ea typeface="Helvetica Neue"/>
                <a:cs typeface="Helvetica Neue"/>
                <a:sym typeface="Helvetica Neue"/>
              </a:defRPr>
            </a:lvl8pPr>
            <a:lvl9pPr marL="0" marR="0" lvl="8" indent="0" algn="l" rtl="0">
              <a:lnSpc>
                <a:spcPct val="100000"/>
              </a:lnSpc>
              <a:spcBef>
                <a:spcPts val="0"/>
              </a:spcBef>
              <a:spcAft>
                <a:spcPts val="0"/>
              </a:spcAft>
              <a:buClr>
                <a:srgbClr val="000000"/>
              </a:buClr>
              <a:buSzPts val="1800"/>
              <a:buFont typeface="Arial"/>
              <a:buNone/>
              <a:defRPr sz="1800" b="0" i="0" u="none" strike="noStrike" cap="none">
                <a:solidFill>
                  <a:srgbClr val="F2F2F2"/>
                </a:solidFill>
                <a:latin typeface="Helvetica Neue"/>
                <a:ea typeface="Helvetica Neue"/>
                <a:cs typeface="Helvetica Neue"/>
                <a:sym typeface="Helvetica Neue"/>
              </a:defRPr>
            </a:lvl9pPr>
          </a:lstStyle>
          <a:p>
            <a:pPr marL="0" lvl="0" indent="0" algn="l" rtl="0">
              <a:spcBef>
                <a:spcPts val="0"/>
              </a:spcBef>
              <a:spcAft>
                <a:spcPts val="0"/>
              </a:spcAft>
              <a:buNone/>
            </a:pPr>
            <a:fld id="{00000000-1234-1234-1234-123412341234}" type="slidenum">
              <a:rPr lang="en-US"/>
              <a:t>‹#›</a:t>
            </a:fld>
            <a:endParaRPr/>
          </a:p>
        </p:txBody>
      </p:sp>
      <p:sp>
        <p:nvSpPr>
          <p:cNvPr id="27" name="Google Shape;27;p30"/>
          <p:cNvSpPr txBox="1">
            <a:spLocks noGrp="1"/>
          </p:cNvSpPr>
          <p:nvPr>
            <p:ph type="ftr" idx="11"/>
          </p:nvPr>
        </p:nvSpPr>
        <p:spPr>
          <a:xfrm>
            <a:off x="1221458" y="6441410"/>
            <a:ext cx="9369343"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rgbClr val="F2F2F2"/>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r>
              <a:rPr lang="en-US"/>
              <a:t>CoastWatch Satellite Course                                           http://coastwatch.noaa.gov</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8"/>
        <p:cNvGrpSpPr/>
        <p:nvPr/>
      </p:nvGrpSpPr>
      <p:grpSpPr>
        <a:xfrm>
          <a:off x="0" y="0"/>
          <a:ext cx="0" cy="0"/>
          <a:chOff x="0" y="0"/>
          <a:chExt cx="0" cy="0"/>
        </a:xfrm>
      </p:grpSpPr>
      <p:sp>
        <p:nvSpPr>
          <p:cNvPr id="29" name="Google Shape;29;p31"/>
          <p:cNvSpPr txBox="1">
            <a:spLocks noGrp="1"/>
          </p:cNvSpPr>
          <p:nvPr>
            <p:ph type="title"/>
          </p:nvPr>
        </p:nvSpPr>
        <p:spPr>
          <a:xfrm>
            <a:off x="528298" y="11557"/>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1E4E79"/>
              </a:buClr>
              <a:buSzPts val="3200"/>
              <a:buFont typeface="Arial Narrow"/>
              <a:buNone/>
              <a:defRPr b="0" i="0">
                <a:latin typeface="Arial Narrow"/>
                <a:ea typeface="Arial Narrow"/>
                <a:cs typeface="Arial Narrow"/>
                <a:sym typeface="Arial Narrow"/>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31"/>
          <p:cNvSpPr txBox="1">
            <a:spLocks noGrp="1"/>
          </p:cNvSpPr>
          <p:nvPr>
            <p:ph type="sldNum" idx="12"/>
          </p:nvPr>
        </p:nvSpPr>
        <p:spPr>
          <a:xfrm>
            <a:off x="11201984" y="6441410"/>
            <a:ext cx="1104014"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a:buNone/>
              <a:defRPr sz="1800" b="0" i="0" u="none" strike="noStrike" cap="none">
                <a:solidFill>
                  <a:srgbClr val="F2F2F2"/>
                </a:solidFill>
                <a:latin typeface="Helvetica Neue"/>
                <a:ea typeface="Helvetica Neue"/>
                <a:cs typeface="Helvetica Neue"/>
                <a:sym typeface="Helvetica Neue"/>
              </a:defRPr>
            </a:lvl1pPr>
            <a:lvl2pPr marL="0" marR="0" lvl="1" indent="0" algn="l" rtl="0">
              <a:lnSpc>
                <a:spcPct val="100000"/>
              </a:lnSpc>
              <a:spcBef>
                <a:spcPts val="0"/>
              </a:spcBef>
              <a:spcAft>
                <a:spcPts val="0"/>
              </a:spcAft>
              <a:buClr>
                <a:srgbClr val="000000"/>
              </a:buClr>
              <a:buSzPts val="1800"/>
              <a:buFont typeface="Arial"/>
              <a:buNone/>
              <a:defRPr sz="1800" b="0" i="0" u="none" strike="noStrike" cap="none">
                <a:solidFill>
                  <a:srgbClr val="F2F2F2"/>
                </a:solidFill>
                <a:latin typeface="Helvetica Neue"/>
                <a:ea typeface="Helvetica Neue"/>
                <a:cs typeface="Helvetica Neue"/>
                <a:sym typeface="Helvetica Neue"/>
              </a:defRPr>
            </a:lvl2pPr>
            <a:lvl3pPr marL="0" marR="0" lvl="2" indent="0" algn="l" rtl="0">
              <a:lnSpc>
                <a:spcPct val="100000"/>
              </a:lnSpc>
              <a:spcBef>
                <a:spcPts val="0"/>
              </a:spcBef>
              <a:spcAft>
                <a:spcPts val="0"/>
              </a:spcAft>
              <a:buClr>
                <a:srgbClr val="000000"/>
              </a:buClr>
              <a:buSzPts val="1800"/>
              <a:buFont typeface="Arial"/>
              <a:buNone/>
              <a:defRPr sz="1800" b="0" i="0" u="none" strike="noStrike" cap="none">
                <a:solidFill>
                  <a:srgbClr val="F2F2F2"/>
                </a:solidFill>
                <a:latin typeface="Helvetica Neue"/>
                <a:ea typeface="Helvetica Neue"/>
                <a:cs typeface="Helvetica Neue"/>
                <a:sym typeface="Helvetica Neue"/>
              </a:defRPr>
            </a:lvl3pPr>
            <a:lvl4pPr marL="0" marR="0" lvl="3" indent="0" algn="l" rtl="0">
              <a:lnSpc>
                <a:spcPct val="100000"/>
              </a:lnSpc>
              <a:spcBef>
                <a:spcPts val="0"/>
              </a:spcBef>
              <a:spcAft>
                <a:spcPts val="0"/>
              </a:spcAft>
              <a:buClr>
                <a:srgbClr val="000000"/>
              </a:buClr>
              <a:buSzPts val="1800"/>
              <a:buFont typeface="Arial"/>
              <a:buNone/>
              <a:defRPr sz="1800" b="0" i="0" u="none" strike="noStrike" cap="none">
                <a:solidFill>
                  <a:srgbClr val="F2F2F2"/>
                </a:solidFill>
                <a:latin typeface="Helvetica Neue"/>
                <a:ea typeface="Helvetica Neue"/>
                <a:cs typeface="Helvetica Neue"/>
                <a:sym typeface="Helvetica Neue"/>
              </a:defRPr>
            </a:lvl4pPr>
            <a:lvl5pPr marL="0" marR="0" lvl="4" indent="0" algn="l" rtl="0">
              <a:lnSpc>
                <a:spcPct val="100000"/>
              </a:lnSpc>
              <a:spcBef>
                <a:spcPts val="0"/>
              </a:spcBef>
              <a:spcAft>
                <a:spcPts val="0"/>
              </a:spcAft>
              <a:buClr>
                <a:srgbClr val="000000"/>
              </a:buClr>
              <a:buSzPts val="1800"/>
              <a:buFont typeface="Arial"/>
              <a:buNone/>
              <a:defRPr sz="1800" b="0" i="0" u="none" strike="noStrike" cap="none">
                <a:solidFill>
                  <a:srgbClr val="F2F2F2"/>
                </a:solidFill>
                <a:latin typeface="Helvetica Neue"/>
                <a:ea typeface="Helvetica Neue"/>
                <a:cs typeface="Helvetica Neue"/>
                <a:sym typeface="Helvetica Neue"/>
              </a:defRPr>
            </a:lvl5pPr>
            <a:lvl6pPr marL="0" marR="0" lvl="5" indent="0" algn="l" rtl="0">
              <a:lnSpc>
                <a:spcPct val="100000"/>
              </a:lnSpc>
              <a:spcBef>
                <a:spcPts val="0"/>
              </a:spcBef>
              <a:spcAft>
                <a:spcPts val="0"/>
              </a:spcAft>
              <a:buClr>
                <a:srgbClr val="000000"/>
              </a:buClr>
              <a:buSzPts val="1800"/>
              <a:buFont typeface="Arial"/>
              <a:buNone/>
              <a:defRPr sz="1800" b="0" i="0" u="none" strike="noStrike" cap="none">
                <a:solidFill>
                  <a:srgbClr val="F2F2F2"/>
                </a:solidFill>
                <a:latin typeface="Helvetica Neue"/>
                <a:ea typeface="Helvetica Neue"/>
                <a:cs typeface="Helvetica Neue"/>
                <a:sym typeface="Helvetica Neue"/>
              </a:defRPr>
            </a:lvl6pPr>
            <a:lvl7pPr marL="0" marR="0" lvl="6" indent="0" algn="l" rtl="0">
              <a:lnSpc>
                <a:spcPct val="100000"/>
              </a:lnSpc>
              <a:spcBef>
                <a:spcPts val="0"/>
              </a:spcBef>
              <a:spcAft>
                <a:spcPts val="0"/>
              </a:spcAft>
              <a:buClr>
                <a:srgbClr val="000000"/>
              </a:buClr>
              <a:buSzPts val="1800"/>
              <a:buFont typeface="Arial"/>
              <a:buNone/>
              <a:defRPr sz="1800" b="0" i="0" u="none" strike="noStrike" cap="none">
                <a:solidFill>
                  <a:srgbClr val="F2F2F2"/>
                </a:solidFill>
                <a:latin typeface="Helvetica Neue"/>
                <a:ea typeface="Helvetica Neue"/>
                <a:cs typeface="Helvetica Neue"/>
                <a:sym typeface="Helvetica Neue"/>
              </a:defRPr>
            </a:lvl7pPr>
            <a:lvl8pPr marL="0" marR="0" lvl="7" indent="0" algn="l" rtl="0">
              <a:lnSpc>
                <a:spcPct val="100000"/>
              </a:lnSpc>
              <a:spcBef>
                <a:spcPts val="0"/>
              </a:spcBef>
              <a:spcAft>
                <a:spcPts val="0"/>
              </a:spcAft>
              <a:buClr>
                <a:srgbClr val="000000"/>
              </a:buClr>
              <a:buSzPts val="1800"/>
              <a:buFont typeface="Arial"/>
              <a:buNone/>
              <a:defRPr sz="1800" b="0" i="0" u="none" strike="noStrike" cap="none">
                <a:solidFill>
                  <a:srgbClr val="F2F2F2"/>
                </a:solidFill>
                <a:latin typeface="Helvetica Neue"/>
                <a:ea typeface="Helvetica Neue"/>
                <a:cs typeface="Helvetica Neue"/>
                <a:sym typeface="Helvetica Neue"/>
              </a:defRPr>
            </a:lvl8pPr>
            <a:lvl9pPr marL="0" marR="0" lvl="8" indent="0" algn="l" rtl="0">
              <a:lnSpc>
                <a:spcPct val="100000"/>
              </a:lnSpc>
              <a:spcBef>
                <a:spcPts val="0"/>
              </a:spcBef>
              <a:spcAft>
                <a:spcPts val="0"/>
              </a:spcAft>
              <a:buClr>
                <a:srgbClr val="000000"/>
              </a:buClr>
              <a:buSzPts val="1800"/>
              <a:buFont typeface="Arial"/>
              <a:buNone/>
              <a:defRPr sz="1800" b="0" i="0" u="none" strike="noStrike" cap="none">
                <a:solidFill>
                  <a:srgbClr val="F2F2F2"/>
                </a:solidFill>
                <a:latin typeface="Helvetica Neue"/>
                <a:ea typeface="Helvetica Neue"/>
                <a:cs typeface="Helvetica Neue"/>
                <a:sym typeface="Helvetica Neue"/>
              </a:defRPr>
            </a:lvl9pPr>
          </a:lstStyle>
          <a:p>
            <a:pPr marL="0" lvl="0" indent="0" algn="l" rtl="0">
              <a:spcBef>
                <a:spcPts val="0"/>
              </a:spcBef>
              <a:spcAft>
                <a:spcPts val="0"/>
              </a:spcAft>
              <a:buNone/>
            </a:pPr>
            <a:fld id="{00000000-1234-1234-1234-123412341234}" type="slidenum">
              <a:rPr lang="en-US"/>
              <a:t>‹#›</a:t>
            </a:fld>
            <a:endParaRPr/>
          </a:p>
        </p:txBody>
      </p:sp>
      <p:sp>
        <p:nvSpPr>
          <p:cNvPr id="31" name="Google Shape;31;p31"/>
          <p:cNvSpPr txBox="1">
            <a:spLocks noGrp="1"/>
          </p:cNvSpPr>
          <p:nvPr>
            <p:ph type="ftr" idx="11"/>
          </p:nvPr>
        </p:nvSpPr>
        <p:spPr>
          <a:xfrm>
            <a:off x="1221458" y="6441410"/>
            <a:ext cx="9369343"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rgbClr val="F2F2F2"/>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r>
              <a:rPr lang="en-US"/>
              <a:t>CoastWatch Satellite Course                                           http://coastwatch.noaa.gov</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2"/>
        <p:cNvGrpSpPr/>
        <p:nvPr/>
      </p:nvGrpSpPr>
      <p:grpSpPr>
        <a:xfrm>
          <a:off x="0" y="0"/>
          <a:ext cx="0" cy="0"/>
          <a:chOff x="0" y="0"/>
          <a:chExt cx="0" cy="0"/>
        </a:xfrm>
      </p:grpSpPr>
      <p:sp>
        <p:nvSpPr>
          <p:cNvPr id="33" name="Google Shape;33;p32"/>
          <p:cNvSpPr txBox="1">
            <a:spLocks noGrp="1"/>
          </p:cNvSpPr>
          <p:nvPr>
            <p:ph type="title"/>
          </p:nvPr>
        </p:nvSpPr>
        <p:spPr>
          <a:xfrm>
            <a:off x="528298" y="11557"/>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1E4E79"/>
              </a:buClr>
              <a:buSzPts val="3200"/>
              <a:buFont typeface="Arial Narrow"/>
              <a:buNone/>
              <a:defRPr b="0" i="0">
                <a:latin typeface="Arial Narrow"/>
                <a:ea typeface="Arial Narrow"/>
                <a:cs typeface="Arial Narrow"/>
                <a:sym typeface="Arial Narrow"/>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32"/>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406400" algn="l">
              <a:lnSpc>
                <a:spcPct val="90000"/>
              </a:lnSpc>
              <a:spcBef>
                <a:spcPts val="1000"/>
              </a:spcBef>
              <a:spcAft>
                <a:spcPts val="0"/>
              </a:spcAft>
              <a:buClr>
                <a:srgbClr val="262626"/>
              </a:buClr>
              <a:buSzPts val="2800"/>
              <a:buChar char="•"/>
              <a:defRPr>
                <a:solidFill>
                  <a:srgbClr val="262626"/>
                </a:solidFill>
                <a:latin typeface="Helvetica Neue"/>
                <a:ea typeface="Helvetica Neue"/>
                <a:cs typeface="Helvetica Neue"/>
                <a:sym typeface="Helvetica Neue"/>
              </a:defRPr>
            </a:lvl1pPr>
            <a:lvl2pPr marL="914400" lvl="1" indent="-381000" algn="l">
              <a:lnSpc>
                <a:spcPct val="90000"/>
              </a:lnSpc>
              <a:spcBef>
                <a:spcPts val="500"/>
              </a:spcBef>
              <a:spcAft>
                <a:spcPts val="0"/>
              </a:spcAft>
              <a:buClr>
                <a:srgbClr val="262626"/>
              </a:buClr>
              <a:buSzPts val="2400"/>
              <a:buChar char="•"/>
              <a:defRPr>
                <a:solidFill>
                  <a:srgbClr val="262626"/>
                </a:solidFill>
                <a:latin typeface="Helvetica Neue"/>
                <a:ea typeface="Helvetica Neue"/>
                <a:cs typeface="Helvetica Neue"/>
                <a:sym typeface="Helvetica Neue"/>
              </a:defRPr>
            </a:lvl2pPr>
            <a:lvl3pPr marL="1371600" lvl="2" indent="-355600" algn="l">
              <a:lnSpc>
                <a:spcPct val="90000"/>
              </a:lnSpc>
              <a:spcBef>
                <a:spcPts val="500"/>
              </a:spcBef>
              <a:spcAft>
                <a:spcPts val="0"/>
              </a:spcAft>
              <a:buClr>
                <a:srgbClr val="262626"/>
              </a:buClr>
              <a:buSzPts val="2000"/>
              <a:buChar char="•"/>
              <a:defRPr>
                <a:solidFill>
                  <a:srgbClr val="262626"/>
                </a:solidFill>
                <a:latin typeface="Helvetica Neue"/>
                <a:ea typeface="Helvetica Neue"/>
                <a:cs typeface="Helvetica Neue"/>
                <a:sym typeface="Helvetica Neue"/>
              </a:defRPr>
            </a:lvl3pPr>
            <a:lvl4pPr marL="1828800" lvl="3" indent="-342900" algn="l">
              <a:lnSpc>
                <a:spcPct val="90000"/>
              </a:lnSpc>
              <a:spcBef>
                <a:spcPts val="500"/>
              </a:spcBef>
              <a:spcAft>
                <a:spcPts val="0"/>
              </a:spcAft>
              <a:buClr>
                <a:srgbClr val="262626"/>
              </a:buClr>
              <a:buSzPts val="1800"/>
              <a:buChar char="•"/>
              <a:defRPr>
                <a:solidFill>
                  <a:srgbClr val="262626"/>
                </a:solidFill>
                <a:latin typeface="Helvetica Neue"/>
                <a:ea typeface="Helvetica Neue"/>
                <a:cs typeface="Helvetica Neue"/>
                <a:sym typeface="Helvetica Neue"/>
              </a:defRPr>
            </a:lvl4pPr>
            <a:lvl5pPr marL="2286000" lvl="4" indent="-342900" algn="l">
              <a:lnSpc>
                <a:spcPct val="90000"/>
              </a:lnSpc>
              <a:spcBef>
                <a:spcPts val="500"/>
              </a:spcBef>
              <a:spcAft>
                <a:spcPts val="0"/>
              </a:spcAft>
              <a:buClr>
                <a:srgbClr val="262626"/>
              </a:buClr>
              <a:buSzPts val="1800"/>
              <a:buChar char="•"/>
              <a:defRPr>
                <a:solidFill>
                  <a:srgbClr val="262626"/>
                </a:solidFill>
                <a:latin typeface="Helvetica Neue"/>
                <a:ea typeface="Helvetica Neue"/>
                <a:cs typeface="Helvetica Neue"/>
                <a:sym typeface="Helvetica Neu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5" name="Google Shape;35;p32"/>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406400" algn="l">
              <a:lnSpc>
                <a:spcPct val="90000"/>
              </a:lnSpc>
              <a:spcBef>
                <a:spcPts val="1000"/>
              </a:spcBef>
              <a:spcAft>
                <a:spcPts val="0"/>
              </a:spcAft>
              <a:buClr>
                <a:srgbClr val="262626"/>
              </a:buClr>
              <a:buSzPts val="2800"/>
              <a:buChar char="•"/>
              <a:defRPr>
                <a:solidFill>
                  <a:srgbClr val="262626"/>
                </a:solidFill>
                <a:latin typeface="Helvetica Neue"/>
                <a:ea typeface="Helvetica Neue"/>
                <a:cs typeface="Helvetica Neue"/>
                <a:sym typeface="Helvetica Neue"/>
              </a:defRPr>
            </a:lvl1pPr>
            <a:lvl2pPr marL="914400" lvl="1" indent="-381000" algn="l">
              <a:lnSpc>
                <a:spcPct val="90000"/>
              </a:lnSpc>
              <a:spcBef>
                <a:spcPts val="500"/>
              </a:spcBef>
              <a:spcAft>
                <a:spcPts val="0"/>
              </a:spcAft>
              <a:buClr>
                <a:srgbClr val="262626"/>
              </a:buClr>
              <a:buSzPts val="2400"/>
              <a:buChar char="•"/>
              <a:defRPr>
                <a:solidFill>
                  <a:srgbClr val="262626"/>
                </a:solidFill>
                <a:latin typeface="Helvetica Neue"/>
                <a:ea typeface="Helvetica Neue"/>
                <a:cs typeface="Helvetica Neue"/>
                <a:sym typeface="Helvetica Neue"/>
              </a:defRPr>
            </a:lvl2pPr>
            <a:lvl3pPr marL="1371600" lvl="2" indent="-355600" algn="l">
              <a:lnSpc>
                <a:spcPct val="90000"/>
              </a:lnSpc>
              <a:spcBef>
                <a:spcPts val="500"/>
              </a:spcBef>
              <a:spcAft>
                <a:spcPts val="0"/>
              </a:spcAft>
              <a:buClr>
                <a:srgbClr val="262626"/>
              </a:buClr>
              <a:buSzPts val="2000"/>
              <a:buChar char="•"/>
              <a:defRPr>
                <a:solidFill>
                  <a:srgbClr val="262626"/>
                </a:solidFill>
                <a:latin typeface="Helvetica Neue"/>
                <a:ea typeface="Helvetica Neue"/>
                <a:cs typeface="Helvetica Neue"/>
                <a:sym typeface="Helvetica Neue"/>
              </a:defRPr>
            </a:lvl3pPr>
            <a:lvl4pPr marL="1828800" lvl="3" indent="-342900" algn="l">
              <a:lnSpc>
                <a:spcPct val="90000"/>
              </a:lnSpc>
              <a:spcBef>
                <a:spcPts val="500"/>
              </a:spcBef>
              <a:spcAft>
                <a:spcPts val="0"/>
              </a:spcAft>
              <a:buClr>
                <a:srgbClr val="262626"/>
              </a:buClr>
              <a:buSzPts val="1800"/>
              <a:buChar char="•"/>
              <a:defRPr>
                <a:solidFill>
                  <a:srgbClr val="262626"/>
                </a:solidFill>
                <a:latin typeface="Helvetica Neue"/>
                <a:ea typeface="Helvetica Neue"/>
                <a:cs typeface="Helvetica Neue"/>
                <a:sym typeface="Helvetica Neue"/>
              </a:defRPr>
            </a:lvl4pPr>
            <a:lvl5pPr marL="2286000" lvl="4" indent="-342900" algn="l">
              <a:lnSpc>
                <a:spcPct val="90000"/>
              </a:lnSpc>
              <a:spcBef>
                <a:spcPts val="500"/>
              </a:spcBef>
              <a:spcAft>
                <a:spcPts val="0"/>
              </a:spcAft>
              <a:buClr>
                <a:srgbClr val="262626"/>
              </a:buClr>
              <a:buSzPts val="1800"/>
              <a:buChar char="•"/>
              <a:defRPr>
                <a:solidFill>
                  <a:srgbClr val="262626"/>
                </a:solidFill>
                <a:latin typeface="Helvetica Neue"/>
                <a:ea typeface="Helvetica Neue"/>
                <a:cs typeface="Helvetica Neue"/>
                <a:sym typeface="Helvetica Neu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 name="Google Shape;36;p32"/>
          <p:cNvSpPr txBox="1">
            <a:spLocks noGrp="1"/>
          </p:cNvSpPr>
          <p:nvPr>
            <p:ph type="sldNum" idx="12"/>
          </p:nvPr>
        </p:nvSpPr>
        <p:spPr>
          <a:xfrm>
            <a:off x="11201984" y="6441410"/>
            <a:ext cx="1104014"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a:buNone/>
              <a:defRPr sz="1800" b="0" i="0" u="none" strike="noStrike" cap="none">
                <a:solidFill>
                  <a:srgbClr val="F2F2F2"/>
                </a:solidFill>
                <a:latin typeface="Helvetica Neue"/>
                <a:ea typeface="Helvetica Neue"/>
                <a:cs typeface="Helvetica Neue"/>
                <a:sym typeface="Helvetica Neue"/>
              </a:defRPr>
            </a:lvl1pPr>
            <a:lvl2pPr marL="0" marR="0" lvl="1" indent="0" algn="l" rtl="0">
              <a:lnSpc>
                <a:spcPct val="100000"/>
              </a:lnSpc>
              <a:spcBef>
                <a:spcPts val="0"/>
              </a:spcBef>
              <a:spcAft>
                <a:spcPts val="0"/>
              </a:spcAft>
              <a:buClr>
                <a:srgbClr val="000000"/>
              </a:buClr>
              <a:buSzPts val="1800"/>
              <a:buFont typeface="Arial"/>
              <a:buNone/>
              <a:defRPr sz="1800" b="0" i="0" u="none" strike="noStrike" cap="none">
                <a:solidFill>
                  <a:srgbClr val="F2F2F2"/>
                </a:solidFill>
                <a:latin typeface="Helvetica Neue"/>
                <a:ea typeface="Helvetica Neue"/>
                <a:cs typeface="Helvetica Neue"/>
                <a:sym typeface="Helvetica Neue"/>
              </a:defRPr>
            </a:lvl2pPr>
            <a:lvl3pPr marL="0" marR="0" lvl="2" indent="0" algn="l" rtl="0">
              <a:lnSpc>
                <a:spcPct val="100000"/>
              </a:lnSpc>
              <a:spcBef>
                <a:spcPts val="0"/>
              </a:spcBef>
              <a:spcAft>
                <a:spcPts val="0"/>
              </a:spcAft>
              <a:buClr>
                <a:srgbClr val="000000"/>
              </a:buClr>
              <a:buSzPts val="1800"/>
              <a:buFont typeface="Arial"/>
              <a:buNone/>
              <a:defRPr sz="1800" b="0" i="0" u="none" strike="noStrike" cap="none">
                <a:solidFill>
                  <a:srgbClr val="F2F2F2"/>
                </a:solidFill>
                <a:latin typeface="Helvetica Neue"/>
                <a:ea typeface="Helvetica Neue"/>
                <a:cs typeface="Helvetica Neue"/>
                <a:sym typeface="Helvetica Neue"/>
              </a:defRPr>
            </a:lvl3pPr>
            <a:lvl4pPr marL="0" marR="0" lvl="3" indent="0" algn="l" rtl="0">
              <a:lnSpc>
                <a:spcPct val="100000"/>
              </a:lnSpc>
              <a:spcBef>
                <a:spcPts val="0"/>
              </a:spcBef>
              <a:spcAft>
                <a:spcPts val="0"/>
              </a:spcAft>
              <a:buClr>
                <a:srgbClr val="000000"/>
              </a:buClr>
              <a:buSzPts val="1800"/>
              <a:buFont typeface="Arial"/>
              <a:buNone/>
              <a:defRPr sz="1800" b="0" i="0" u="none" strike="noStrike" cap="none">
                <a:solidFill>
                  <a:srgbClr val="F2F2F2"/>
                </a:solidFill>
                <a:latin typeface="Helvetica Neue"/>
                <a:ea typeface="Helvetica Neue"/>
                <a:cs typeface="Helvetica Neue"/>
                <a:sym typeface="Helvetica Neue"/>
              </a:defRPr>
            </a:lvl4pPr>
            <a:lvl5pPr marL="0" marR="0" lvl="4" indent="0" algn="l" rtl="0">
              <a:lnSpc>
                <a:spcPct val="100000"/>
              </a:lnSpc>
              <a:spcBef>
                <a:spcPts val="0"/>
              </a:spcBef>
              <a:spcAft>
                <a:spcPts val="0"/>
              </a:spcAft>
              <a:buClr>
                <a:srgbClr val="000000"/>
              </a:buClr>
              <a:buSzPts val="1800"/>
              <a:buFont typeface="Arial"/>
              <a:buNone/>
              <a:defRPr sz="1800" b="0" i="0" u="none" strike="noStrike" cap="none">
                <a:solidFill>
                  <a:srgbClr val="F2F2F2"/>
                </a:solidFill>
                <a:latin typeface="Helvetica Neue"/>
                <a:ea typeface="Helvetica Neue"/>
                <a:cs typeface="Helvetica Neue"/>
                <a:sym typeface="Helvetica Neue"/>
              </a:defRPr>
            </a:lvl5pPr>
            <a:lvl6pPr marL="0" marR="0" lvl="5" indent="0" algn="l" rtl="0">
              <a:lnSpc>
                <a:spcPct val="100000"/>
              </a:lnSpc>
              <a:spcBef>
                <a:spcPts val="0"/>
              </a:spcBef>
              <a:spcAft>
                <a:spcPts val="0"/>
              </a:spcAft>
              <a:buClr>
                <a:srgbClr val="000000"/>
              </a:buClr>
              <a:buSzPts val="1800"/>
              <a:buFont typeface="Arial"/>
              <a:buNone/>
              <a:defRPr sz="1800" b="0" i="0" u="none" strike="noStrike" cap="none">
                <a:solidFill>
                  <a:srgbClr val="F2F2F2"/>
                </a:solidFill>
                <a:latin typeface="Helvetica Neue"/>
                <a:ea typeface="Helvetica Neue"/>
                <a:cs typeface="Helvetica Neue"/>
                <a:sym typeface="Helvetica Neue"/>
              </a:defRPr>
            </a:lvl6pPr>
            <a:lvl7pPr marL="0" marR="0" lvl="6" indent="0" algn="l" rtl="0">
              <a:lnSpc>
                <a:spcPct val="100000"/>
              </a:lnSpc>
              <a:spcBef>
                <a:spcPts val="0"/>
              </a:spcBef>
              <a:spcAft>
                <a:spcPts val="0"/>
              </a:spcAft>
              <a:buClr>
                <a:srgbClr val="000000"/>
              </a:buClr>
              <a:buSzPts val="1800"/>
              <a:buFont typeface="Arial"/>
              <a:buNone/>
              <a:defRPr sz="1800" b="0" i="0" u="none" strike="noStrike" cap="none">
                <a:solidFill>
                  <a:srgbClr val="F2F2F2"/>
                </a:solidFill>
                <a:latin typeface="Helvetica Neue"/>
                <a:ea typeface="Helvetica Neue"/>
                <a:cs typeface="Helvetica Neue"/>
                <a:sym typeface="Helvetica Neue"/>
              </a:defRPr>
            </a:lvl7pPr>
            <a:lvl8pPr marL="0" marR="0" lvl="7" indent="0" algn="l" rtl="0">
              <a:lnSpc>
                <a:spcPct val="100000"/>
              </a:lnSpc>
              <a:spcBef>
                <a:spcPts val="0"/>
              </a:spcBef>
              <a:spcAft>
                <a:spcPts val="0"/>
              </a:spcAft>
              <a:buClr>
                <a:srgbClr val="000000"/>
              </a:buClr>
              <a:buSzPts val="1800"/>
              <a:buFont typeface="Arial"/>
              <a:buNone/>
              <a:defRPr sz="1800" b="0" i="0" u="none" strike="noStrike" cap="none">
                <a:solidFill>
                  <a:srgbClr val="F2F2F2"/>
                </a:solidFill>
                <a:latin typeface="Helvetica Neue"/>
                <a:ea typeface="Helvetica Neue"/>
                <a:cs typeface="Helvetica Neue"/>
                <a:sym typeface="Helvetica Neue"/>
              </a:defRPr>
            </a:lvl8pPr>
            <a:lvl9pPr marL="0" marR="0" lvl="8" indent="0" algn="l" rtl="0">
              <a:lnSpc>
                <a:spcPct val="100000"/>
              </a:lnSpc>
              <a:spcBef>
                <a:spcPts val="0"/>
              </a:spcBef>
              <a:spcAft>
                <a:spcPts val="0"/>
              </a:spcAft>
              <a:buClr>
                <a:srgbClr val="000000"/>
              </a:buClr>
              <a:buSzPts val="1800"/>
              <a:buFont typeface="Arial"/>
              <a:buNone/>
              <a:defRPr sz="1800" b="0" i="0" u="none" strike="noStrike" cap="none">
                <a:solidFill>
                  <a:srgbClr val="F2F2F2"/>
                </a:solidFill>
                <a:latin typeface="Helvetica Neue"/>
                <a:ea typeface="Helvetica Neue"/>
                <a:cs typeface="Helvetica Neue"/>
                <a:sym typeface="Helvetica Neue"/>
              </a:defRPr>
            </a:lvl9pPr>
          </a:lstStyle>
          <a:p>
            <a:pPr marL="0" lvl="0" indent="0" algn="l" rtl="0">
              <a:spcBef>
                <a:spcPts val="0"/>
              </a:spcBef>
              <a:spcAft>
                <a:spcPts val="0"/>
              </a:spcAft>
              <a:buNone/>
            </a:pPr>
            <a:fld id="{00000000-1234-1234-1234-123412341234}" type="slidenum">
              <a:rPr lang="en-US"/>
              <a:t>‹#›</a:t>
            </a:fld>
            <a:r>
              <a:rPr lang="en-US"/>
              <a:t> </a:t>
            </a:r>
            <a:endParaRPr sz="1400">
              <a:solidFill>
                <a:srgbClr val="000000"/>
              </a:solidFill>
              <a:latin typeface="Arial"/>
              <a:ea typeface="Arial"/>
              <a:cs typeface="Arial"/>
              <a:sym typeface="Arial"/>
            </a:endParaRPr>
          </a:p>
        </p:txBody>
      </p:sp>
      <p:sp>
        <p:nvSpPr>
          <p:cNvPr id="37" name="Google Shape;37;p32"/>
          <p:cNvSpPr txBox="1">
            <a:spLocks noGrp="1"/>
          </p:cNvSpPr>
          <p:nvPr>
            <p:ph type="ftr" idx="11"/>
          </p:nvPr>
        </p:nvSpPr>
        <p:spPr>
          <a:xfrm>
            <a:off x="1221458" y="6441410"/>
            <a:ext cx="9369343"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rgbClr val="F2F2F2"/>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r>
              <a:rPr lang="en-US"/>
              <a:t>CoastWatch Satellite Course                                           http://coastwatch.noaa.gov</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38"/>
        <p:cNvGrpSpPr/>
        <p:nvPr/>
      </p:nvGrpSpPr>
      <p:grpSpPr>
        <a:xfrm>
          <a:off x="0" y="0"/>
          <a:ext cx="0" cy="0"/>
          <a:chOff x="0" y="0"/>
          <a:chExt cx="0" cy="0"/>
        </a:xfrm>
      </p:grpSpPr>
      <p:sp>
        <p:nvSpPr>
          <p:cNvPr id="39" name="Google Shape;39;p33"/>
          <p:cNvSpPr txBox="1">
            <a:spLocks noGrp="1"/>
          </p:cNvSpPr>
          <p:nvPr>
            <p:ph type="title"/>
          </p:nvPr>
        </p:nvSpPr>
        <p:spPr>
          <a:xfrm>
            <a:off x="528298" y="11557"/>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1E4E79"/>
              </a:buClr>
              <a:buSzPts val="3200"/>
              <a:buFont typeface="Arial Narrow"/>
              <a:buNone/>
              <a:defRPr b="0" i="0">
                <a:latin typeface="Arial Narrow"/>
                <a:ea typeface="Arial Narrow"/>
                <a:cs typeface="Arial Narrow"/>
                <a:sym typeface="Arial Narrow"/>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0" name="Google Shape;40;p3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406400" algn="l">
              <a:lnSpc>
                <a:spcPct val="90000"/>
              </a:lnSpc>
              <a:spcBef>
                <a:spcPts val="1000"/>
              </a:spcBef>
              <a:spcAft>
                <a:spcPts val="0"/>
              </a:spcAft>
              <a:buClr>
                <a:srgbClr val="262626"/>
              </a:buClr>
              <a:buSzPts val="2800"/>
              <a:buChar char="•"/>
              <a:defRPr>
                <a:solidFill>
                  <a:srgbClr val="262626"/>
                </a:solidFill>
                <a:latin typeface="Helvetica Neue"/>
                <a:ea typeface="Helvetica Neue"/>
                <a:cs typeface="Helvetica Neue"/>
                <a:sym typeface="Helvetica Neue"/>
              </a:defRPr>
            </a:lvl1pPr>
            <a:lvl2pPr marL="914400" lvl="1" indent="-381000" algn="l">
              <a:lnSpc>
                <a:spcPct val="90000"/>
              </a:lnSpc>
              <a:spcBef>
                <a:spcPts val="500"/>
              </a:spcBef>
              <a:spcAft>
                <a:spcPts val="0"/>
              </a:spcAft>
              <a:buClr>
                <a:srgbClr val="262626"/>
              </a:buClr>
              <a:buSzPts val="2400"/>
              <a:buChar char="•"/>
              <a:defRPr>
                <a:solidFill>
                  <a:srgbClr val="262626"/>
                </a:solidFill>
                <a:latin typeface="Helvetica Neue"/>
                <a:ea typeface="Helvetica Neue"/>
                <a:cs typeface="Helvetica Neue"/>
                <a:sym typeface="Helvetica Neue"/>
              </a:defRPr>
            </a:lvl2pPr>
            <a:lvl3pPr marL="1371600" lvl="2" indent="-355600" algn="l">
              <a:lnSpc>
                <a:spcPct val="90000"/>
              </a:lnSpc>
              <a:spcBef>
                <a:spcPts val="500"/>
              </a:spcBef>
              <a:spcAft>
                <a:spcPts val="0"/>
              </a:spcAft>
              <a:buClr>
                <a:srgbClr val="262626"/>
              </a:buClr>
              <a:buSzPts val="2000"/>
              <a:buChar char="•"/>
              <a:defRPr>
                <a:solidFill>
                  <a:srgbClr val="262626"/>
                </a:solidFill>
                <a:latin typeface="Helvetica Neue"/>
                <a:ea typeface="Helvetica Neue"/>
                <a:cs typeface="Helvetica Neue"/>
                <a:sym typeface="Helvetica Neue"/>
              </a:defRPr>
            </a:lvl3pPr>
            <a:lvl4pPr marL="1828800" lvl="3" indent="-342900" algn="l">
              <a:lnSpc>
                <a:spcPct val="90000"/>
              </a:lnSpc>
              <a:spcBef>
                <a:spcPts val="500"/>
              </a:spcBef>
              <a:spcAft>
                <a:spcPts val="0"/>
              </a:spcAft>
              <a:buClr>
                <a:srgbClr val="262626"/>
              </a:buClr>
              <a:buSzPts val="1800"/>
              <a:buChar char="•"/>
              <a:defRPr>
                <a:solidFill>
                  <a:srgbClr val="262626"/>
                </a:solidFill>
                <a:latin typeface="Helvetica Neue"/>
                <a:ea typeface="Helvetica Neue"/>
                <a:cs typeface="Helvetica Neue"/>
                <a:sym typeface="Helvetica Neue"/>
              </a:defRPr>
            </a:lvl4pPr>
            <a:lvl5pPr marL="2286000" lvl="4" indent="-342900" algn="l">
              <a:lnSpc>
                <a:spcPct val="90000"/>
              </a:lnSpc>
              <a:spcBef>
                <a:spcPts val="500"/>
              </a:spcBef>
              <a:spcAft>
                <a:spcPts val="0"/>
              </a:spcAft>
              <a:buClr>
                <a:srgbClr val="262626"/>
              </a:buClr>
              <a:buSzPts val="1800"/>
              <a:buChar char="•"/>
              <a:defRPr>
                <a:solidFill>
                  <a:srgbClr val="262626"/>
                </a:solidFill>
                <a:latin typeface="Helvetica Neue"/>
                <a:ea typeface="Helvetica Neue"/>
                <a:cs typeface="Helvetica Neue"/>
                <a:sym typeface="Helvetica Neu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1" name="Google Shape;41;p33"/>
          <p:cNvSpPr txBox="1">
            <a:spLocks noGrp="1"/>
          </p:cNvSpPr>
          <p:nvPr>
            <p:ph type="sldNum" idx="12"/>
          </p:nvPr>
        </p:nvSpPr>
        <p:spPr>
          <a:xfrm>
            <a:off x="11214980" y="6441410"/>
            <a:ext cx="1104014"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a:buNone/>
              <a:defRPr sz="1800" b="0" i="0" u="none" strike="noStrike" cap="none">
                <a:solidFill>
                  <a:srgbClr val="F2F2F2"/>
                </a:solidFill>
                <a:latin typeface="Helvetica Neue"/>
                <a:ea typeface="Helvetica Neue"/>
                <a:cs typeface="Helvetica Neue"/>
                <a:sym typeface="Helvetica Neue"/>
              </a:defRPr>
            </a:lvl1pPr>
            <a:lvl2pPr marL="0" marR="0" lvl="1" indent="0" algn="l" rtl="0">
              <a:lnSpc>
                <a:spcPct val="100000"/>
              </a:lnSpc>
              <a:spcBef>
                <a:spcPts val="0"/>
              </a:spcBef>
              <a:spcAft>
                <a:spcPts val="0"/>
              </a:spcAft>
              <a:buClr>
                <a:srgbClr val="000000"/>
              </a:buClr>
              <a:buSzPts val="1800"/>
              <a:buFont typeface="Arial"/>
              <a:buNone/>
              <a:defRPr sz="1800" b="0" i="0" u="none" strike="noStrike" cap="none">
                <a:solidFill>
                  <a:srgbClr val="F2F2F2"/>
                </a:solidFill>
                <a:latin typeface="Helvetica Neue"/>
                <a:ea typeface="Helvetica Neue"/>
                <a:cs typeface="Helvetica Neue"/>
                <a:sym typeface="Helvetica Neue"/>
              </a:defRPr>
            </a:lvl2pPr>
            <a:lvl3pPr marL="0" marR="0" lvl="2" indent="0" algn="l" rtl="0">
              <a:lnSpc>
                <a:spcPct val="100000"/>
              </a:lnSpc>
              <a:spcBef>
                <a:spcPts val="0"/>
              </a:spcBef>
              <a:spcAft>
                <a:spcPts val="0"/>
              </a:spcAft>
              <a:buClr>
                <a:srgbClr val="000000"/>
              </a:buClr>
              <a:buSzPts val="1800"/>
              <a:buFont typeface="Arial"/>
              <a:buNone/>
              <a:defRPr sz="1800" b="0" i="0" u="none" strike="noStrike" cap="none">
                <a:solidFill>
                  <a:srgbClr val="F2F2F2"/>
                </a:solidFill>
                <a:latin typeface="Helvetica Neue"/>
                <a:ea typeface="Helvetica Neue"/>
                <a:cs typeface="Helvetica Neue"/>
                <a:sym typeface="Helvetica Neue"/>
              </a:defRPr>
            </a:lvl3pPr>
            <a:lvl4pPr marL="0" marR="0" lvl="3" indent="0" algn="l" rtl="0">
              <a:lnSpc>
                <a:spcPct val="100000"/>
              </a:lnSpc>
              <a:spcBef>
                <a:spcPts val="0"/>
              </a:spcBef>
              <a:spcAft>
                <a:spcPts val="0"/>
              </a:spcAft>
              <a:buClr>
                <a:srgbClr val="000000"/>
              </a:buClr>
              <a:buSzPts val="1800"/>
              <a:buFont typeface="Arial"/>
              <a:buNone/>
              <a:defRPr sz="1800" b="0" i="0" u="none" strike="noStrike" cap="none">
                <a:solidFill>
                  <a:srgbClr val="F2F2F2"/>
                </a:solidFill>
                <a:latin typeface="Helvetica Neue"/>
                <a:ea typeface="Helvetica Neue"/>
                <a:cs typeface="Helvetica Neue"/>
                <a:sym typeface="Helvetica Neue"/>
              </a:defRPr>
            </a:lvl4pPr>
            <a:lvl5pPr marL="0" marR="0" lvl="4" indent="0" algn="l" rtl="0">
              <a:lnSpc>
                <a:spcPct val="100000"/>
              </a:lnSpc>
              <a:spcBef>
                <a:spcPts val="0"/>
              </a:spcBef>
              <a:spcAft>
                <a:spcPts val="0"/>
              </a:spcAft>
              <a:buClr>
                <a:srgbClr val="000000"/>
              </a:buClr>
              <a:buSzPts val="1800"/>
              <a:buFont typeface="Arial"/>
              <a:buNone/>
              <a:defRPr sz="1800" b="0" i="0" u="none" strike="noStrike" cap="none">
                <a:solidFill>
                  <a:srgbClr val="F2F2F2"/>
                </a:solidFill>
                <a:latin typeface="Helvetica Neue"/>
                <a:ea typeface="Helvetica Neue"/>
                <a:cs typeface="Helvetica Neue"/>
                <a:sym typeface="Helvetica Neue"/>
              </a:defRPr>
            </a:lvl5pPr>
            <a:lvl6pPr marL="0" marR="0" lvl="5" indent="0" algn="l" rtl="0">
              <a:lnSpc>
                <a:spcPct val="100000"/>
              </a:lnSpc>
              <a:spcBef>
                <a:spcPts val="0"/>
              </a:spcBef>
              <a:spcAft>
                <a:spcPts val="0"/>
              </a:spcAft>
              <a:buClr>
                <a:srgbClr val="000000"/>
              </a:buClr>
              <a:buSzPts val="1800"/>
              <a:buFont typeface="Arial"/>
              <a:buNone/>
              <a:defRPr sz="1800" b="0" i="0" u="none" strike="noStrike" cap="none">
                <a:solidFill>
                  <a:srgbClr val="F2F2F2"/>
                </a:solidFill>
                <a:latin typeface="Helvetica Neue"/>
                <a:ea typeface="Helvetica Neue"/>
                <a:cs typeface="Helvetica Neue"/>
                <a:sym typeface="Helvetica Neue"/>
              </a:defRPr>
            </a:lvl6pPr>
            <a:lvl7pPr marL="0" marR="0" lvl="6" indent="0" algn="l" rtl="0">
              <a:lnSpc>
                <a:spcPct val="100000"/>
              </a:lnSpc>
              <a:spcBef>
                <a:spcPts val="0"/>
              </a:spcBef>
              <a:spcAft>
                <a:spcPts val="0"/>
              </a:spcAft>
              <a:buClr>
                <a:srgbClr val="000000"/>
              </a:buClr>
              <a:buSzPts val="1800"/>
              <a:buFont typeface="Arial"/>
              <a:buNone/>
              <a:defRPr sz="1800" b="0" i="0" u="none" strike="noStrike" cap="none">
                <a:solidFill>
                  <a:srgbClr val="F2F2F2"/>
                </a:solidFill>
                <a:latin typeface="Helvetica Neue"/>
                <a:ea typeface="Helvetica Neue"/>
                <a:cs typeface="Helvetica Neue"/>
                <a:sym typeface="Helvetica Neue"/>
              </a:defRPr>
            </a:lvl7pPr>
            <a:lvl8pPr marL="0" marR="0" lvl="7" indent="0" algn="l" rtl="0">
              <a:lnSpc>
                <a:spcPct val="100000"/>
              </a:lnSpc>
              <a:spcBef>
                <a:spcPts val="0"/>
              </a:spcBef>
              <a:spcAft>
                <a:spcPts val="0"/>
              </a:spcAft>
              <a:buClr>
                <a:srgbClr val="000000"/>
              </a:buClr>
              <a:buSzPts val="1800"/>
              <a:buFont typeface="Arial"/>
              <a:buNone/>
              <a:defRPr sz="1800" b="0" i="0" u="none" strike="noStrike" cap="none">
                <a:solidFill>
                  <a:srgbClr val="F2F2F2"/>
                </a:solidFill>
                <a:latin typeface="Helvetica Neue"/>
                <a:ea typeface="Helvetica Neue"/>
                <a:cs typeface="Helvetica Neue"/>
                <a:sym typeface="Helvetica Neue"/>
              </a:defRPr>
            </a:lvl8pPr>
            <a:lvl9pPr marL="0" marR="0" lvl="8" indent="0" algn="l" rtl="0">
              <a:lnSpc>
                <a:spcPct val="100000"/>
              </a:lnSpc>
              <a:spcBef>
                <a:spcPts val="0"/>
              </a:spcBef>
              <a:spcAft>
                <a:spcPts val="0"/>
              </a:spcAft>
              <a:buClr>
                <a:srgbClr val="000000"/>
              </a:buClr>
              <a:buSzPts val="1800"/>
              <a:buFont typeface="Arial"/>
              <a:buNone/>
              <a:defRPr sz="1800" b="0" i="0" u="none" strike="noStrike" cap="none">
                <a:solidFill>
                  <a:srgbClr val="F2F2F2"/>
                </a:solidFill>
                <a:latin typeface="Helvetica Neue"/>
                <a:ea typeface="Helvetica Neue"/>
                <a:cs typeface="Helvetica Neue"/>
                <a:sym typeface="Helvetica Neue"/>
              </a:defRPr>
            </a:lvl9pPr>
          </a:lstStyle>
          <a:p>
            <a:pPr marL="0" lvl="0" indent="0" algn="l" rtl="0">
              <a:spcBef>
                <a:spcPts val="0"/>
              </a:spcBef>
              <a:spcAft>
                <a:spcPts val="0"/>
              </a:spcAft>
              <a:buNone/>
            </a:pPr>
            <a:fld id="{00000000-1234-1234-1234-123412341234}" type="slidenum">
              <a:rPr lang="en-US"/>
              <a:t>‹#›</a:t>
            </a:fld>
            <a:endParaRPr/>
          </a:p>
        </p:txBody>
      </p:sp>
      <p:sp>
        <p:nvSpPr>
          <p:cNvPr id="42" name="Google Shape;42;p33"/>
          <p:cNvSpPr txBox="1">
            <a:spLocks noGrp="1"/>
          </p:cNvSpPr>
          <p:nvPr>
            <p:ph type="ftr" idx="11"/>
          </p:nvPr>
        </p:nvSpPr>
        <p:spPr>
          <a:xfrm>
            <a:off x="1200193" y="6441410"/>
            <a:ext cx="9369343"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rgbClr val="F2F2F2"/>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r>
              <a:rPr lang="en-US"/>
              <a:t>CoastWatch Satellite Course                                           http://coastwatch.noaa.gov</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3"/>
        <p:cNvGrpSpPr/>
        <p:nvPr/>
      </p:nvGrpSpPr>
      <p:grpSpPr>
        <a:xfrm>
          <a:off x="0" y="0"/>
          <a:ext cx="0" cy="0"/>
          <a:chOff x="0" y="0"/>
          <a:chExt cx="0" cy="0"/>
        </a:xfrm>
      </p:grpSpPr>
      <p:sp>
        <p:nvSpPr>
          <p:cNvPr id="44" name="Google Shape;44;p34"/>
          <p:cNvSpPr txBox="1">
            <a:spLocks noGrp="1"/>
          </p:cNvSpPr>
          <p:nvPr>
            <p:ph type="title"/>
          </p:nvPr>
        </p:nvSpPr>
        <p:spPr>
          <a:xfrm>
            <a:off x="511740" y="11557"/>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1E4E79"/>
              </a:buClr>
              <a:buSzPts val="3200"/>
              <a:buFont typeface="Arial Narrow"/>
              <a:buNone/>
              <a:defRPr b="0" i="0">
                <a:latin typeface="Arial Narrow"/>
                <a:ea typeface="Arial Narrow"/>
                <a:cs typeface="Arial Narrow"/>
                <a:sym typeface="Arial Narrow"/>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5" name="Google Shape;45;p34"/>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rgbClr val="262626"/>
              </a:buClr>
              <a:buSzPts val="2400"/>
              <a:buNone/>
              <a:defRPr sz="2400" b="1">
                <a:solidFill>
                  <a:srgbClr val="262626"/>
                </a:solidFill>
                <a:latin typeface="Helvetica Neue"/>
                <a:ea typeface="Helvetica Neue"/>
                <a:cs typeface="Helvetica Neue"/>
                <a:sym typeface="Helvetica Neue"/>
              </a:defRPr>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6" name="Google Shape;46;p34"/>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55600" algn="l">
              <a:lnSpc>
                <a:spcPct val="90000"/>
              </a:lnSpc>
              <a:spcBef>
                <a:spcPts val="1000"/>
              </a:spcBef>
              <a:spcAft>
                <a:spcPts val="0"/>
              </a:spcAft>
              <a:buClr>
                <a:srgbClr val="262626"/>
              </a:buClr>
              <a:buSzPts val="2000"/>
              <a:buChar char="•"/>
              <a:defRPr sz="2000">
                <a:solidFill>
                  <a:srgbClr val="262626"/>
                </a:solidFill>
                <a:latin typeface="Helvetica Neue"/>
                <a:ea typeface="Helvetica Neue"/>
                <a:cs typeface="Helvetica Neue"/>
                <a:sym typeface="Helvetica Neue"/>
              </a:defRPr>
            </a:lvl1pPr>
            <a:lvl2pPr marL="914400" lvl="1" indent="-342900" algn="l">
              <a:lnSpc>
                <a:spcPct val="90000"/>
              </a:lnSpc>
              <a:spcBef>
                <a:spcPts val="500"/>
              </a:spcBef>
              <a:spcAft>
                <a:spcPts val="0"/>
              </a:spcAft>
              <a:buClr>
                <a:srgbClr val="262626"/>
              </a:buClr>
              <a:buSzPts val="1800"/>
              <a:buChar char="•"/>
              <a:defRPr sz="1800">
                <a:solidFill>
                  <a:srgbClr val="262626"/>
                </a:solidFill>
                <a:latin typeface="Helvetica Neue"/>
                <a:ea typeface="Helvetica Neue"/>
                <a:cs typeface="Helvetica Neue"/>
                <a:sym typeface="Helvetica Neue"/>
              </a:defRPr>
            </a:lvl2pPr>
            <a:lvl3pPr marL="1371600" lvl="2" indent="-330200" algn="l">
              <a:lnSpc>
                <a:spcPct val="90000"/>
              </a:lnSpc>
              <a:spcBef>
                <a:spcPts val="500"/>
              </a:spcBef>
              <a:spcAft>
                <a:spcPts val="0"/>
              </a:spcAft>
              <a:buClr>
                <a:srgbClr val="262626"/>
              </a:buClr>
              <a:buSzPts val="1600"/>
              <a:buChar char="•"/>
              <a:defRPr sz="1600">
                <a:solidFill>
                  <a:srgbClr val="262626"/>
                </a:solidFill>
                <a:latin typeface="Helvetica Neue"/>
                <a:ea typeface="Helvetica Neue"/>
                <a:cs typeface="Helvetica Neue"/>
                <a:sym typeface="Helvetica Neue"/>
              </a:defRPr>
            </a:lvl3pPr>
            <a:lvl4pPr marL="1828800" lvl="3" indent="-342900" algn="l">
              <a:lnSpc>
                <a:spcPct val="90000"/>
              </a:lnSpc>
              <a:spcBef>
                <a:spcPts val="500"/>
              </a:spcBef>
              <a:spcAft>
                <a:spcPts val="0"/>
              </a:spcAft>
              <a:buClr>
                <a:srgbClr val="262626"/>
              </a:buClr>
              <a:buSzPts val="1800"/>
              <a:buChar char="•"/>
              <a:defRPr>
                <a:solidFill>
                  <a:srgbClr val="262626"/>
                </a:solidFill>
                <a:latin typeface="Helvetica Neue"/>
                <a:ea typeface="Helvetica Neue"/>
                <a:cs typeface="Helvetica Neue"/>
                <a:sym typeface="Helvetica Neue"/>
              </a:defRPr>
            </a:lvl4pPr>
            <a:lvl5pPr marL="2286000" lvl="4" indent="-342900" algn="l">
              <a:lnSpc>
                <a:spcPct val="90000"/>
              </a:lnSpc>
              <a:spcBef>
                <a:spcPts val="500"/>
              </a:spcBef>
              <a:spcAft>
                <a:spcPts val="0"/>
              </a:spcAft>
              <a:buClr>
                <a:srgbClr val="262626"/>
              </a:buClr>
              <a:buSzPts val="1800"/>
              <a:buChar char="•"/>
              <a:defRPr>
                <a:solidFill>
                  <a:srgbClr val="262626"/>
                </a:solidFill>
                <a:latin typeface="Helvetica Neue"/>
                <a:ea typeface="Helvetica Neue"/>
                <a:cs typeface="Helvetica Neue"/>
                <a:sym typeface="Helvetica Neu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7" name="Google Shape;47;p34"/>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rgbClr val="262626"/>
              </a:buClr>
              <a:buSzPts val="2400"/>
              <a:buNone/>
              <a:defRPr sz="2400" b="1">
                <a:solidFill>
                  <a:srgbClr val="262626"/>
                </a:solidFill>
                <a:latin typeface="Helvetica Neue"/>
                <a:ea typeface="Helvetica Neue"/>
                <a:cs typeface="Helvetica Neue"/>
                <a:sym typeface="Helvetica Neue"/>
              </a:defRPr>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8" name="Google Shape;48;p34"/>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55600" algn="l">
              <a:lnSpc>
                <a:spcPct val="90000"/>
              </a:lnSpc>
              <a:spcBef>
                <a:spcPts val="1000"/>
              </a:spcBef>
              <a:spcAft>
                <a:spcPts val="0"/>
              </a:spcAft>
              <a:buClr>
                <a:srgbClr val="262626"/>
              </a:buClr>
              <a:buSzPts val="2000"/>
              <a:buChar char="•"/>
              <a:defRPr sz="2000">
                <a:solidFill>
                  <a:srgbClr val="262626"/>
                </a:solidFill>
                <a:latin typeface="Helvetica Neue"/>
                <a:ea typeface="Helvetica Neue"/>
                <a:cs typeface="Helvetica Neue"/>
                <a:sym typeface="Helvetica Neue"/>
              </a:defRPr>
            </a:lvl1pPr>
            <a:lvl2pPr marL="914400" lvl="1" indent="-342900" algn="l">
              <a:lnSpc>
                <a:spcPct val="90000"/>
              </a:lnSpc>
              <a:spcBef>
                <a:spcPts val="500"/>
              </a:spcBef>
              <a:spcAft>
                <a:spcPts val="0"/>
              </a:spcAft>
              <a:buClr>
                <a:srgbClr val="262626"/>
              </a:buClr>
              <a:buSzPts val="1800"/>
              <a:buChar char="•"/>
              <a:defRPr sz="1800">
                <a:solidFill>
                  <a:srgbClr val="262626"/>
                </a:solidFill>
                <a:latin typeface="Helvetica Neue"/>
                <a:ea typeface="Helvetica Neue"/>
                <a:cs typeface="Helvetica Neue"/>
                <a:sym typeface="Helvetica Neue"/>
              </a:defRPr>
            </a:lvl2pPr>
            <a:lvl3pPr marL="1371600" lvl="2" indent="-330200" algn="l">
              <a:lnSpc>
                <a:spcPct val="90000"/>
              </a:lnSpc>
              <a:spcBef>
                <a:spcPts val="500"/>
              </a:spcBef>
              <a:spcAft>
                <a:spcPts val="0"/>
              </a:spcAft>
              <a:buClr>
                <a:srgbClr val="262626"/>
              </a:buClr>
              <a:buSzPts val="1600"/>
              <a:buChar char="•"/>
              <a:defRPr sz="1600">
                <a:solidFill>
                  <a:srgbClr val="262626"/>
                </a:solidFill>
                <a:latin typeface="Helvetica Neue"/>
                <a:ea typeface="Helvetica Neue"/>
                <a:cs typeface="Helvetica Neue"/>
                <a:sym typeface="Helvetica Neue"/>
              </a:defRPr>
            </a:lvl3pPr>
            <a:lvl4pPr marL="1828800" lvl="3" indent="-330200" algn="l">
              <a:lnSpc>
                <a:spcPct val="90000"/>
              </a:lnSpc>
              <a:spcBef>
                <a:spcPts val="500"/>
              </a:spcBef>
              <a:spcAft>
                <a:spcPts val="0"/>
              </a:spcAft>
              <a:buClr>
                <a:srgbClr val="262626"/>
              </a:buClr>
              <a:buSzPts val="1600"/>
              <a:buChar char="•"/>
              <a:defRPr sz="1600">
                <a:solidFill>
                  <a:srgbClr val="262626"/>
                </a:solidFill>
                <a:latin typeface="Helvetica Neue"/>
                <a:ea typeface="Helvetica Neue"/>
                <a:cs typeface="Helvetica Neue"/>
                <a:sym typeface="Helvetica Neue"/>
              </a:defRPr>
            </a:lvl4pPr>
            <a:lvl5pPr marL="2286000" lvl="4" indent="-330200" algn="l">
              <a:lnSpc>
                <a:spcPct val="90000"/>
              </a:lnSpc>
              <a:spcBef>
                <a:spcPts val="500"/>
              </a:spcBef>
              <a:spcAft>
                <a:spcPts val="0"/>
              </a:spcAft>
              <a:buClr>
                <a:srgbClr val="262626"/>
              </a:buClr>
              <a:buSzPts val="1600"/>
              <a:buChar char="•"/>
              <a:defRPr sz="1600">
                <a:solidFill>
                  <a:srgbClr val="262626"/>
                </a:solidFill>
                <a:latin typeface="Helvetica Neue"/>
                <a:ea typeface="Helvetica Neue"/>
                <a:cs typeface="Helvetica Neue"/>
                <a:sym typeface="Helvetica Neu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9" name="Google Shape;49;p34"/>
          <p:cNvSpPr txBox="1">
            <a:spLocks noGrp="1"/>
          </p:cNvSpPr>
          <p:nvPr>
            <p:ph type="sldNum" idx="12"/>
          </p:nvPr>
        </p:nvSpPr>
        <p:spPr>
          <a:xfrm>
            <a:off x="11201984" y="6441410"/>
            <a:ext cx="1104014"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a:buNone/>
              <a:defRPr sz="1800" b="0" i="0" u="none" strike="noStrike" cap="none">
                <a:solidFill>
                  <a:srgbClr val="F2F2F2"/>
                </a:solidFill>
                <a:latin typeface="Helvetica Neue"/>
                <a:ea typeface="Helvetica Neue"/>
                <a:cs typeface="Helvetica Neue"/>
                <a:sym typeface="Helvetica Neue"/>
              </a:defRPr>
            </a:lvl1pPr>
            <a:lvl2pPr marL="0" marR="0" lvl="1" indent="0" algn="l" rtl="0">
              <a:lnSpc>
                <a:spcPct val="100000"/>
              </a:lnSpc>
              <a:spcBef>
                <a:spcPts val="0"/>
              </a:spcBef>
              <a:spcAft>
                <a:spcPts val="0"/>
              </a:spcAft>
              <a:buClr>
                <a:srgbClr val="000000"/>
              </a:buClr>
              <a:buSzPts val="1800"/>
              <a:buFont typeface="Arial"/>
              <a:buNone/>
              <a:defRPr sz="1800" b="0" i="0" u="none" strike="noStrike" cap="none">
                <a:solidFill>
                  <a:srgbClr val="F2F2F2"/>
                </a:solidFill>
                <a:latin typeface="Helvetica Neue"/>
                <a:ea typeface="Helvetica Neue"/>
                <a:cs typeface="Helvetica Neue"/>
                <a:sym typeface="Helvetica Neue"/>
              </a:defRPr>
            </a:lvl2pPr>
            <a:lvl3pPr marL="0" marR="0" lvl="2" indent="0" algn="l" rtl="0">
              <a:lnSpc>
                <a:spcPct val="100000"/>
              </a:lnSpc>
              <a:spcBef>
                <a:spcPts val="0"/>
              </a:spcBef>
              <a:spcAft>
                <a:spcPts val="0"/>
              </a:spcAft>
              <a:buClr>
                <a:srgbClr val="000000"/>
              </a:buClr>
              <a:buSzPts val="1800"/>
              <a:buFont typeface="Arial"/>
              <a:buNone/>
              <a:defRPr sz="1800" b="0" i="0" u="none" strike="noStrike" cap="none">
                <a:solidFill>
                  <a:srgbClr val="F2F2F2"/>
                </a:solidFill>
                <a:latin typeface="Helvetica Neue"/>
                <a:ea typeface="Helvetica Neue"/>
                <a:cs typeface="Helvetica Neue"/>
                <a:sym typeface="Helvetica Neue"/>
              </a:defRPr>
            </a:lvl3pPr>
            <a:lvl4pPr marL="0" marR="0" lvl="3" indent="0" algn="l" rtl="0">
              <a:lnSpc>
                <a:spcPct val="100000"/>
              </a:lnSpc>
              <a:spcBef>
                <a:spcPts val="0"/>
              </a:spcBef>
              <a:spcAft>
                <a:spcPts val="0"/>
              </a:spcAft>
              <a:buClr>
                <a:srgbClr val="000000"/>
              </a:buClr>
              <a:buSzPts val="1800"/>
              <a:buFont typeface="Arial"/>
              <a:buNone/>
              <a:defRPr sz="1800" b="0" i="0" u="none" strike="noStrike" cap="none">
                <a:solidFill>
                  <a:srgbClr val="F2F2F2"/>
                </a:solidFill>
                <a:latin typeface="Helvetica Neue"/>
                <a:ea typeface="Helvetica Neue"/>
                <a:cs typeface="Helvetica Neue"/>
                <a:sym typeface="Helvetica Neue"/>
              </a:defRPr>
            </a:lvl4pPr>
            <a:lvl5pPr marL="0" marR="0" lvl="4" indent="0" algn="l" rtl="0">
              <a:lnSpc>
                <a:spcPct val="100000"/>
              </a:lnSpc>
              <a:spcBef>
                <a:spcPts val="0"/>
              </a:spcBef>
              <a:spcAft>
                <a:spcPts val="0"/>
              </a:spcAft>
              <a:buClr>
                <a:srgbClr val="000000"/>
              </a:buClr>
              <a:buSzPts val="1800"/>
              <a:buFont typeface="Arial"/>
              <a:buNone/>
              <a:defRPr sz="1800" b="0" i="0" u="none" strike="noStrike" cap="none">
                <a:solidFill>
                  <a:srgbClr val="F2F2F2"/>
                </a:solidFill>
                <a:latin typeface="Helvetica Neue"/>
                <a:ea typeface="Helvetica Neue"/>
                <a:cs typeface="Helvetica Neue"/>
                <a:sym typeface="Helvetica Neue"/>
              </a:defRPr>
            </a:lvl5pPr>
            <a:lvl6pPr marL="0" marR="0" lvl="5" indent="0" algn="l" rtl="0">
              <a:lnSpc>
                <a:spcPct val="100000"/>
              </a:lnSpc>
              <a:spcBef>
                <a:spcPts val="0"/>
              </a:spcBef>
              <a:spcAft>
                <a:spcPts val="0"/>
              </a:spcAft>
              <a:buClr>
                <a:srgbClr val="000000"/>
              </a:buClr>
              <a:buSzPts val="1800"/>
              <a:buFont typeface="Arial"/>
              <a:buNone/>
              <a:defRPr sz="1800" b="0" i="0" u="none" strike="noStrike" cap="none">
                <a:solidFill>
                  <a:srgbClr val="F2F2F2"/>
                </a:solidFill>
                <a:latin typeface="Helvetica Neue"/>
                <a:ea typeface="Helvetica Neue"/>
                <a:cs typeface="Helvetica Neue"/>
                <a:sym typeface="Helvetica Neue"/>
              </a:defRPr>
            </a:lvl6pPr>
            <a:lvl7pPr marL="0" marR="0" lvl="6" indent="0" algn="l" rtl="0">
              <a:lnSpc>
                <a:spcPct val="100000"/>
              </a:lnSpc>
              <a:spcBef>
                <a:spcPts val="0"/>
              </a:spcBef>
              <a:spcAft>
                <a:spcPts val="0"/>
              </a:spcAft>
              <a:buClr>
                <a:srgbClr val="000000"/>
              </a:buClr>
              <a:buSzPts val="1800"/>
              <a:buFont typeface="Arial"/>
              <a:buNone/>
              <a:defRPr sz="1800" b="0" i="0" u="none" strike="noStrike" cap="none">
                <a:solidFill>
                  <a:srgbClr val="F2F2F2"/>
                </a:solidFill>
                <a:latin typeface="Helvetica Neue"/>
                <a:ea typeface="Helvetica Neue"/>
                <a:cs typeface="Helvetica Neue"/>
                <a:sym typeface="Helvetica Neue"/>
              </a:defRPr>
            </a:lvl7pPr>
            <a:lvl8pPr marL="0" marR="0" lvl="7" indent="0" algn="l" rtl="0">
              <a:lnSpc>
                <a:spcPct val="100000"/>
              </a:lnSpc>
              <a:spcBef>
                <a:spcPts val="0"/>
              </a:spcBef>
              <a:spcAft>
                <a:spcPts val="0"/>
              </a:spcAft>
              <a:buClr>
                <a:srgbClr val="000000"/>
              </a:buClr>
              <a:buSzPts val="1800"/>
              <a:buFont typeface="Arial"/>
              <a:buNone/>
              <a:defRPr sz="1800" b="0" i="0" u="none" strike="noStrike" cap="none">
                <a:solidFill>
                  <a:srgbClr val="F2F2F2"/>
                </a:solidFill>
                <a:latin typeface="Helvetica Neue"/>
                <a:ea typeface="Helvetica Neue"/>
                <a:cs typeface="Helvetica Neue"/>
                <a:sym typeface="Helvetica Neue"/>
              </a:defRPr>
            </a:lvl8pPr>
            <a:lvl9pPr marL="0" marR="0" lvl="8" indent="0" algn="l" rtl="0">
              <a:lnSpc>
                <a:spcPct val="100000"/>
              </a:lnSpc>
              <a:spcBef>
                <a:spcPts val="0"/>
              </a:spcBef>
              <a:spcAft>
                <a:spcPts val="0"/>
              </a:spcAft>
              <a:buClr>
                <a:srgbClr val="000000"/>
              </a:buClr>
              <a:buSzPts val="1800"/>
              <a:buFont typeface="Arial"/>
              <a:buNone/>
              <a:defRPr sz="1800" b="0" i="0" u="none" strike="noStrike" cap="none">
                <a:solidFill>
                  <a:srgbClr val="F2F2F2"/>
                </a:solidFill>
                <a:latin typeface="Helvetica Neue"/>
                <a:ea typeface="Helvetica Neue"/>
                <a:cs typeface="Helvetica Neue"/>
                <a:sym typeface="Helvetica Neue"/>
              </a:defRPr>
            </a:lvl9pPr>
          </a:lstStyle>
          <a:p>
            <a:pPr marL="0" lvl="0" indent="0" algn="l" rtl="0">
              <a:spcBef>
                <a:spcPts val="0"/>
              </a:spcBef>
              <a:spcAft>
                <a:spcPts val="0"/>
              </a:spcAft>
              <a:buNone/>
            </a:pPr>
            <a:fld id="{00000000-1234-1234-1234-123412341234}" type="slidenum">
              <a:rPr lang="en-US"/>
              <a:t>‹#›</a:t>
            </a:fld>
            <a:endParaRPr/>
          </a:p>
        </p:txBody>
      </p:sp>
      <p:sp>
        <p:nvSpPr>
          <p:cNvPr id="50" name="Google Shape;50;p34"/>
          <p:cNvSpPr txBox="1">
            <a:spLocks noGrp="1"/>
          </p:cNvSpPr>
          <p:nvPr>
            <p:ph type="ftr" idx="11"/>
          </p:nvPr>
        </p:nvSpPr>
        <p:spPr>
          <a:xfrm>
            <a:off x="1221458" y="6441410"/>
            <a:ext cx="9369343"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rgbClr val="F2F2F2"/>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r>
              <a:rPr lang="en-US"/>
              <a:t>CoastWatch Satellite Course                                           http://coastwatch.noaa.gov</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1"/>
        <p:cNvGrpSpPr/>
        <p:nvPr/>
      </p:nvGrpSpPr>
      <p:grpSpPr>
        <a:xfrm>
          <a:off x="0" y="0"/>
          <a:ext cx="0" cy="0"/>
          <a:chOff x="0" y="0"/>
          <a:chExt cx="0" cy="0"/>
        </a:xfrm>
      </p:grpSpPr>
      <p:sp>
        <p:nvSpPr>
          <p:cNvPr id="52" name="Google Shape;52;p35"/>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1E4E79"/>
              </a:buClr>
              <a:buSzPts val="3200"/>
              <a:buFont typeface="Arial Narrow"/>
              <a:buNone/>
              <a:defRPr sz="3200" b="0" i="0">
                <a:latin typeface="Arial Narrow"/>
                <a:ea typeface="Arial Narrow"/>
                <a:cs typeface="Arial Narrow"/>
                <a:sym typeface="Arial Narrow"/>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p35"/>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rgbClr val="262626"/>
              </a:buClr>
              <a:buSzPts val="3200"/>
              <a:buChar char="•"/>
              <a:defRPr sz="3200">
                <a:solidFill>
                  <a:srgbClr val="262626"/>
                </a:solidFill>
                <a:latin typeface="Arial"/>
                <a:ea typeface="Arial"/>
                <a:cs typeface="Arial"/>
                <a:sym typeface="Arial"/>
              </a:defRPr>
            </a:lvl1pPr>
            <a:lvl2pPr marL="914400" lvl="1" indent="-406400" algn="l">
              <a:lnSpc>
                <a:spcPct val="90000"/>
              </a:lnSpc>
              <a:spcBef>
                <a:spcPts val="500"/>
              </a:spcBef>
              <a:spcAft>
                <a:spcPts val="0"/>
              </a:spcAft>
              <a:buClr>
                <a:srgbClr val="262626"/>
              </a:buClr>
              <a:buSzPts val="2800"/>
              <a:buChar char="•"/>
              <a:defRPr sz="2800">
                <a:solidFill>
                  <a:srgbClr val="262626"/>
                </a:solidFill>
                <a:latin typeface="Helvetica Neue"/>
                <a:ea typeface="Helvetica Neue"/>
                <a:cs typeface="Helvetica Neue"/>
                <a:sym typeface="Helvetica Neue"/>
              </a:defRPr>
            </a:lvl2pPr>
            <a:lvl3pPr marL="1371600" lvl="2" indent="-381000" algn="l">
              <a:lnSpc>
                <a:spcPct val="90000"/>
              </a:lnSpc>
              <a:spcBef>
                <a:spcPts val="500"/>
              </a:spcBef>
              <a:spcAft>
                <a:spcPts val="0"/>
              </a:spcAft>
              <a:buClr>
                <a:srgbClr val="262626"/>
              </a:buClr>
              <a:buSzPts val="2400"/>
              <a:buChar char="•"/>
              <a:defRPr sz="2400">
                <a:solidFill>
                  <a:srgbClr val="262626"/>
                </a:solidFill>
                <a:latin typeface="Helvetica Neue"/>
                <a:ea typeface="Helvetica Neue"/>
                <a:cs typeface="Helvetica Neue"/>
                <a:sym typeface="Helvetica Neue"/>
              </a:defRPr>
            </a:lvl3pPr>
            <a:lvl4pPr marL="1828800" lvl="3" indent="-355600" algn="l">
              <a:lnSpc>
                <a:spcPct val="90000"/>
              </a:lnSpc>
              <a:spcBef>
                <a:spcPts val="500"/>
              </a:spcBef>
              <a:spcAft>
                <a:spcPts val="0"/>
              </a:spcAft>
              <a:buClr>
                <a:srgbClr val="262626"/>
              </a:buClr>
              <a:buSzPts val="2000"/>
              <a:buChar char="•"/>
              <a:defRPr sz="2000">
                <a:solidFill>
                  <a:srgbClr val="262626"/>
                </a:solidFill>
                <a:latin typeface="Helvetica Neue"/>
                <a:ea typeface="Helvetica Neue"/>
                <a:cs typeface="Helvetica Neue"/>
                <a:sym typeface="Helvetica Neue"/>
              </a:defRPr>
            </a:lvl4pPr>
            <a:lvl5pPr marL="2286000" lvl="4" indent="-355600" algn="l">
              <a:lnSpc>
                <a:spcPct val="90000"/>
              </a:lnSpc>
              <a:spcBef>
                <a:spcPts val="500"/>
              </a:spcBef>
              <a:spcAft>
                <a:spcPts val="0"/>
              </a:spcAft>
              <a:buClr>
                <a:srgbClr val="262626"/>
              </a:buClr>
              <a:buSzPts val="2000"/>
              <a:buChar char="•"/>
              <a:defRPr sz="2000">
                <a:solidFill>
                  <a:srgbClr val="262626"/>
                </a:solidFill>
                <a:latin typeface="Helvetica Neue"/>
                <a:ea typeface="Helvetica Neue"/>
                <a:cs typeface="Helvetica Neue"/>
                <a:sym typeface="Helvetica Neue"/>
              </a:defRPr>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54" name="Google Shape;54;p35"/>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55" name="Google Shape;55;p35"/>
          <p:cNvSpPr txBox="1">
            <a:spLocks noGrp="1"/>
          </p:cNvSpPr>
          <p:nvPr>
            <p:ph type="sldNum" idx="12"/>
          </p:nvPr>
        </p:nvSpPr>
        <p:spPr>
          <a:xfrm>
            <a:off x="11201984" y="6441410"/>
            <a:ext cx="1104014"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a:buNone/>
              <a:defRPr sz="1800" b="0" i="0" u="none" strike="noStrike" cap="none">
                <a:solidFill>
                  <a:srgbClr val="F2F2F2"/>
                </a:solidFill>
                <a:latin typeface="Helvetica Neue"/>
                <a:ea typeface="Helvetica Neue"/>
                <a:cs typeface="Helvetica Neue"/>
                <a:sym typeface="Helvetica Neue"/>
              </a:defRPr>
            </a:lvl1pPr>
            <a:lvl2pPr marL="0" marR="0" lvl="1" indent="0" algn="l" rtl="0">
              <a:lnSpc>
                <a:spcPct val="100000"/>
              </a:lnSpc>
              <a:spcBef>
                <a:spcPts val="0"/>
              </a:spcBef>
              <a:spcAft>
                <a:spcPts val="0"/>
              </a:spcAft>
              <a:buClr>
                <a:srgbClr val="000000"/>
              </a:buClr>
              <a:buSzPts val="1800"/>
              <a:buFont typeface="Arial"/>
              <a:buNone/>
              <a:defRPr sz="1800" b="0" i="0" u="none" strike="noStrike" cap="none">
                <a:solidFill>
                  <a:srgbClr val="F2F2F2"/>
                </a:solidFill>
                <a:latin typeface="Helvetica Neue"/>
                <a:ea typeface="Helvetica Neue"/>
                <a:cs typeface="Helvetica Neue"/>
                <a:sym typeface="Helvetica Neue"/>
              </a:defRPr>
            </a:lvl2pPr>
            <a:lvl3pPr marL="0" marR="0" lvl="2" indent="0" algn="l" rtl="0">
              <a:lnSpc>
                <a:spcPct val="100000"/>
              </a:lnSpc>
              <a:spcBef>
                <a:spcPts val="0"/>
              </a:spcBef>
              <a:spcAft>
                <a:spcPts val="0"/>
              </a:spcAft>
              <a:buClr>
                <a:srgbClr val="000000"/>
              </a:buClr>
              <a:buSzPts val="1800"/>
              <a:buFont typeface="Arial"/>
              <a:buNone/>
              <a:defRPr sz="1800" b="0" i="0" u="none" strike="noStrike" cap="none">
                <a:solidFill>
                  <a:srgbClr val="F2F2F2"/>
                </a:solidFill>
                <a:latin typeface="Helvetica Neue"/>
                <a:ea typeface="Helvetica Neue"/>
                <a:cs typeface="Helvetica Neue"/>
                <a:sym typeface="Helvetica Neue"/>
              </a:defRPr>
            </a:lvl3pPr>
            <a:lvl4pPr marL="0" marR="0" lvl="3" indent="0" algn="l" rtl="0">
              <a:lnSpc>
                <a:spcPct val="100000"/>
              </a:lnSpc>
              <a:spcBef>
                <a:spcPts val="0"/>
              </a:spcBef>
              <a:spcAft>
                <a:spcPts val="0"/>
              </a:spcAft>
              <a:buClr>
                <a:srgbClr val="000000"/>
              </a:buClr>
              <a:buSzPts val="1800"/>
              <a:buFont typeface="Arial"/>
              <a:buNone/>
              <a:defRPr sz="1800" b="0" i="0" u="none" strike="noStrike" cap="none">
                <a:solidFill>
                  <a:srgbClr val="F2F2F2"/>
                </a:solidFill>
                <a:latin typeface="Helvetica Neue"/>
                <a:ea typeface="Helvetica Neue"/>
                <a:cs typeface="Helvetica Neue"/>
                <a:sym typeface="Helvetica Neue"/>
              </a:defRPr>
            </a:lvl4pPr>
            <a:lvl5pPr marL="0" marR="0" lvl="4" indent="0" algn="l" rtl="0">
              <a:lnSpc>
                <a:spcPct val="100000"/>
              </a:lnSpc>
              <a:spcBef>
                <a:spcPts val="0"/>
              </a:spcBef>
              <a:spcAft>
                <a:spcPts val="0"/>
              </a:spcAft>
              <a:buClr>
                <a:srgbClr val="000000"/>
              </a:buClr>
              <a:buSzPts val="1800"/>
              <a:buFont typeface="Arial"/>
              <a:buNone/>
              <a:defRPr sz="1800" b="0" i="0" u="none" strike="noStrike" cap="none">
                <a:solidFill>
                  <a:srgbClr val="F2F2F2"/>
                </a:solidFill>
                <a:latin typeface="Helvetica Neue"/>
                <a:ea typeface="Helvetica Neue"/>
                <a:cs typeface="Helvetica Neue"/>
                <a:sym typeface="Helvetica Neue"/>
              </a:defRPr>
            </a:lvl5pPr>
            <a:lvl6pPr marL="0" marR="0" lvl="5" indent="0" algn="l" rtl="0">
              <a:lnSpc>
                <a:spcPct val="100000"/>
              </a:lnSpc>
              <a:spcBef>
                <a:spcPts val="0"/>
              </a:spcBef>
              <a:spcAft>
                <a:spcPts val="0"/>
              </a:spcAft>
              <a:buClr>
                <a:srgbClr val="000000"/>
              </a:buClr>
              <a:buSzPts val="1800"/>
              <a:buFont typeface="Arial"/>
              <a:buNone/>
              <a:defRPr sz="1800" b="0" i="0" u="none" strike="noStrike" cap="none">
                <a:solidFill>
                  <a:srgbClr val="F2F2F2"/>
                </a:solidFill>
                <a:latin typeface="Helvetica Neue"/>
                <a:ea typeface="Helvetica Neue"/>
                <a:cs typeface="Helvetica Neue"/>
                <a:sym typeface="Helvetica Neue"/>
              </a:defRPr>
            </a:lvl6pPr>
            <a:lvl7pPr marL="0" marR="0" lvl="6" indent="0" algn="l" rtl="0">
              <a:lnSpc>
                <a:spcPct val="100000"/>
              </a:lnSpc>
              <a:spcBef>
                <a:spcPts val="0"/>
              </a:spcBef>
              <a:spcAft>
                <a:spcPts val="0"/>
              </a:spcAft>
              <a:buClr>
                <a:srgbClr val="000000"/>
              </a:buClr>
              <a:buSzPts val="1800"/>
              <a:buFont typeface="Arial"/>
              <a:buNone/>
              <a:defRPr sz="1800" b="0" i="0" u="none" strike="noStrike" cap="none">
                <a:solidFill>
                  <a:srgbClr val="F2F2F2"/>
                </a:solidFill>
                <a:latin typeface="Helvetica Neue"/>
                <a:ea typeface="Helvetica Neue"/>
                <a:cs typeface="Helvetica Neue"/>
                <a:sym typeface="Helvetica Neue"/>
              </a:defRPr>
            </a:lvl7pPr>
            <a:lvl8pPr marL="0" marR="0" lvl="7" indent="0" algn="l" rtl="0">
              <a:lnSpc>
                <a:spcPct val="100000"/>
              </a:lnSpc>
              <a:spcBef>
                <a:spcPts val="0"/>
              </a:spcBef>
              <a:spcAft>
                <a:spcPts val="0"/>
              </a:spcAft>
              <a:buClr>
                <a:srgbClr val="000000"/>
              </a:buClr>
              <a:buSzPts val="1800"/>
              <a:buFont typeface="Arial"/>
              <a:buNone/>
              <a:defRPr sz="1800" b="0" i="0" u="none" strike="noStrike" cap="none">
                <a:solidFill>
                  <a:srgbClr val="F2F2F2"/>
                </a:solidFill>
                <a:latin typeface="Helvetica Neue"/>
                <a:ea typeface="Helvetica Neue"/>
                <a:cs typeface="Helvetica Neue"/>
                <a:sym typeface="Helvetica Neue"/>
              </a:defRPr>
            </a:lvl8pPr>
            <a:lvl9pPr marL="0" marR="0" lvl="8" indent="0" algn="l" rtl="0">
              <a:lnSpc>
                <a:spcPct val="100000"/>
              </a:lnSpc>
              <a:spcBef>
                <a:spcPts val="0"/>
              </a:spcBef>
              <a:spcAft>
                <a:spcPts val="0"/>
              </a:spcAft>
              <a:buClr>
                <a:srgbClr val="000000"/>
              </a:buClr>
              <a:buSzPts val="1800"/>
              <a:buFont typeface="Arial"/>
              <a:buNone/>
              <a:defRPr sz="1800" b="0" i="0" u="none" strike="noStrike" cap="none">
                <a:solidFill>
                  <a:srgbClr val="F2F2F2"/>
                </a:solidFill>
                <a:latin typeface="Helvetica Neue"/>
                <a:ea typeface="Helvetica Neue"/>
                <a:cs typeface="Helvetica Neue"/>
                <a:sym typeface="Helvetica Neue"/>
              </a:defRPr>
            </a:lvl9pPr>
          </a:lstStyle>
          <a:p>
            <a:pPr marL="0" lvl="0" indent="0" algn="l" rtl="0">
              <a:spcBef>
                <a:spcPts val="0"/>
              </a:spcBef>
              <a:spcAft>
                <a:spcPts val="0"/>
              </a:spcAft>
              <a:buNone/>
            </a:pPr>
            <a:fld id="{00000000-1234-1234-1234-123412341234}" type="slidenum">
              <a:rPr lang="en-US"/>
              <a:t>‹#›</a:t>
            </a:fld>
            <a:endParaRPr/>
          </a:p>
        </p:txBody>
      </p:sp>
      <p:sp>
        <p:nvSpPr>
          <p:cNvPr id="56" name="Google Shape;56;p35"/>
          <p:cNvSpPr txBox="1">
            <a:spLocks noGrp="1"/>
          </p:cNvSpPr>
          <p:nvPr>
            <p:ph type="ftr" idx="11"/>
          </p:nvPr>
        </p:nvSpPr>
        <p:spPr>
          <a:xfrm>
            <a:off x="1221458" y="6441410"/>
            <a:ext cx="9369343"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rgbClr val="F2F2F2"/>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r>
              <a:rPr lang="en-US"/>
              <a:t>CoastWatch Satellite Course                                           http://coastwatch.noaa.gov</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57"/>
        <p:cNvGrpSpPr/>
        <p:nvPr/>
      </p:nvGrpSpPr>
      <p:grpSpPr>
        <a:xfrm>
          <a:off x="0" y="0"/>
          <a:ext cx="0" cy="0"/>
          <a:chOff x="0" y="0"/>
          <a:chExt cx="0" cy="0"/>
        </a:xfrm>
      </p:grpSpPr>
      <p:sp>
        <p:nvSpPr>
          <p:cNvPr id="58" name="Google Shape;58;p36"/>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1E4E79"/>
              </a:buClr>
              <a:buSzPts val="3200"/>
              <a:buFont typeface="Arial Narrow"/>
              <a:buNone/>
              <a:defRPr sz="3200" b="0" i="0">
                <a:latin typeface="Arial Narrow"/>
                <a:ea typeface="Arial Narrow"/>
                <a:cs typeface="Arial Narrow"/>
                <a:sym typeface="Arial Narrow"/>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36"/>
          <p:cNvSpPr>
            <a:spLocks noGrp="1"/>
          </p:cNvSpPr>
          <p:nvPr>
            <p:ph type="pic" idx="2"/>
          </p:nvPr>
        </p:nvSpPr>
        <p:spPr>
          <a:xfrm>
            <a:off x="5183188" y="987425"/>
            <a:ext cx="6172200" cy="4873625"/>
          </a:xfrm>
          <a:prstGeom prst="rect">
            <a:avLst/>
          </a:prstGeom>
          <a:noFill/>
          <a:ln>
            <a:noFill/>
          </a:ln>
        </p:spPr>
      </p:sp>
      <p:sp>
        <p:nvSpPr>
          <p:cNvPr id="60" name="Google Shape;60;p36"/>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1" name="Google Shape;61;p36"/>
          <p:cNvSpPr txBox="1">
            <a:spLocks noGrp="1"/>
          </p:cNvSpPr>
          <p:nvPr>
            <p:ph type="sldNum" idx="12"/>
          </p:nvPr>
        </p:nvSpPr>
        <p:spPr>
          <a:xfrm>
            <a:off x="11201984" y="6441410"/>
            <a:ext cx="1104014"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a:buNone/>
              <a:defRPr sz="1800" b="0" i="0" u="none" strike="noStrike" cap="none">
                <a:solidFill>
                  <a:srgbClr val="F2F2F2"/>
                </a:solidFill>
                <a:latin typeface="Helvetica Neue"/>
                <a:ea typeface="Helvetica Neue"/>
                <a:cs typeface="Helvetica Neue"/>
                <a:sym typeface="Helvetica Neue"/>
              </a:defRPr>
            </a:lvl1pPr>
            <a:lvl2pPr marL="0" marR="0" lvl="1" indent="0" algn="l" rtl="0">
              <a:lnSpc>
                <a:spcPct val="100000"/>
              </a:lnSpc>
              <a:spcBef>
                <a:spcPts val="0"/>
              </a:spcBef>
              <a:spcAft>
                <a:spcPts val="0"/>
              </a:spcAft>
              <a:buClr>
                <a:srgbClr val="000000"/>
              </a:buClr>
              <a:buSzPts val="1800"/>
              <a:buFont typeface="Arial"/>
              <a:buNone/>
              <a:defRPr sz="1800" b="0" i="0" u="none" strike="noStrike" cap="none">
                <a:solidFill>
                  <a:srgbClr val="F2F2F2"/>
                </a:solidFill>
                <a:latin typeface="Helvetica Neue"/>
                <a:ea typeface="Helvetica Neue"/>
                <a:cs typeface="Helvetica Neue"/>
                <a:sym typeface="Helvetica Neue"/>
              </a:defRPr>
            </a:lvl2pPr>
            <a:lvl3pPr marL="0" marR="0" lvl="2" indent="0" algn="l" rtl="0">
              <a:lnSpc>
                <a:spcPct val="100000"/>
              </a:lnSpc>
              <a:spcBef>
                <a:spcPts val="0"/>
              </a:spcBef>
              <a:spcAft>
                <a:spcPts val="0"/>
              </a:spcAft>
              <a:buClr>
                <a:srgbClr val="000000"/>
              </a:buClr>
              <a:buSzPts val="1800"/>
              <a:buFont typeface="Arial"/>
              <a:buNone/>
              <a:defRPr sz="1800" b="0" i="0" u="none" strike="noStrike" cap="none">
                <a:solidFill>
                  <a:srgbClr val="F2F2F2"/>
                </a:solidFill>
                <a:latin typeface="Helvetica Neue"/>
                <a:ea typeface="Helvetica Neue"/>
                <a:cs typeface="Helvetica Neue"/>
                <a:sym typeface="Helvetica Neue"/>
              </a:defRPr>
            </a:lvl3pPr>
            <a:lvl4pPr marL="0" marR="0" lvl="3" indent="0" algn="l" rtl="0">
              <a:lnSpc>
                <a:spcPct val="100000"/>
              </a:lnSpc>
              <a:spcBef>
                <a:spcPts val="0"/>
              </a:spcBef>
              <a:spcAft>
                <a:spcPts val="0"/>
              </a:spcAft>
              <a:buClr>
                <a:srgbClr val="000000"/>
              </a:buClr>
              <a:buSzPts val="1800"/>
              <a:buFont typeface="Arial"/>
              <a:buNone/>
              <a:defRPr sz="1800" b="0" i="0" u="none" strike="noStrike" cap="none">
                <a:solidFill>
                  <a:srgbClr val="F2F2F2"/>
                </a:solidFill>
                <a:latin typeface="Helvetica Neue"/>
                <a:ea typeface="Helvetica Neue"/>
                <a:cs typeface="Helvetica Neue"/>
                <a:sym typeface="Helvetica Neue"/>
              </a:defRPr>
            </a:lvl4pPr>
            <a:lvl5pPr marL="0" marR="0" lvl="4" indent="0" algn="l" rtl="0">
              <a:lnSpc>
                <a:spcPct val="100000"/>
              </a:lnSpc>
              <a:spcBef>
                <a:spcPts val="0"/>
              </a:spcBef>
              <a:spcAft>
                <a:spcPts val="0"/>
              </a:spcAft>
              <a:buClr>
                <a:srgbClr val="000000"/>
              </a:buClr>
              <a:buSzPts val="1800"/>
              <a:buFont typeface="Arial"/>
              <a:buNone/>
              <a:defRPr sz="1800" b="0" i="0" u="none" strike="noStrike" cap="none">
                <a:solidFill>
                  <a:srgbClr val="F2F2F2"/>
                </a:solidFill>
                <a:latin typeface="Helvetica Neue"/>
                <a:ea typeface="Helvetica Neue"/>
                <a:cs typeface="Helvetica Neue"/>
                <a:sym typeface="Helvetica Neue"/>
              </a:defRPr>
            </a:lvl5pPr>
            <a:lvl6pPr marL="0" marR="0" lvl="5" indent="0" algn="l" rtl="0">
              <a:lnSpc>
                <a:spcPct val="100000"/>
              </a:lnSpc>
              <a:spcBef>
                <a:spcPts val="0"/>
              </a:spcBef>
              <a:spcAft>
                <a:spcPts val="0"/>
              </a:spcAft>
              <a:buClr>
                <a:srgbClr val="000000"/>
              </a:buClr>
              <a:buSzPts val="1800"/>
              <a:buFont typeface="Arial"/>
              <a:buNone/>
              <a:defRPr sz="1800" b="0" i="0" u="none" strike="noStrike" cap="none">
                <a:solidFill>
                  <a:srgbClr val="F2F2F2"/>
                </a:solidFill>
                <a:latin typeface="Helvetica Neue"/>
                <a:ea typeface="Helvetica Neue"/>
                <a:cs typeface="Helvetica Neue"/>
                <a:sym typeface="Helvetica Neue"/>
              </a:defRPr>
            </a:lvl6pPr>
            <a:lvl7pPr marL="0" marR="0" lvl="6" indent="0" algn="l" rtl="0">
              <a:lnSpc>
                <a:spcPct val="100000"/>
              </a:lnSpc>
              <a:spcBef>
                <a:spcPts val="0"/>
              </a:spcBef>
              <a:spcAft>
                <a:spcPts val="0"/>
              </a:spcAft>
              <a:buClr>
                <a:srgbClr val="000000"/>
              </a:buClr>
              <a:buSzPts val="1800"/>
              <a:buFont typeface="Arial"/>
              <a:buNone/>
              <a:defRPr sz="1800" b="0" i="0" u="none" strike="noStrike" cap="none">
                <a:solidFill>
                  <a:srgbClr val="F2F2F2"/>
                </a:solidFill>
                <a:latin typeface="Helvetica Neue"/>
                <a:ea typeface="Helvetica Neue"/>
                <a:cs typeface="Helvetica Neue"/>
                <a:sym typeface="Helvetica Neue"/>
              </a:defRPr>
            </a:lvl7pPr>
            <a:lvl8pPr marL="0" marR="0" lvl="7" indent="0" algn="l" rtl="0">
              <a:lnSpc>
                <a:spcPct val="100000"/>
              </a:lnSpc>
              <a:spcBef>
                <a:spcPts val="0"/>
              </a:spcBef>
              <a:spcAft>
                <a:spcPts val="0"/>
              </a:spcAft>
              <a:buClr>
                <a:srgbClr val="000000"/>
              </a:buClr>
              <a:buSzPts val="1800"/>
              <a:buFont typeface="Arial"/>
              <a:buNone/>
              <a:defRPr sz="1800" b="0" i="0" u="none" strike="noStrike" cap="none">
                <a:solidFill>
                  <a:srgbClr val="F2F2F2"/>
                </a:solidFill>
                <a:latin typeface="Helvetica Neue"/>
                <a:ea typeface="Helvetica Neue"/>
                <a:cs typeface="Helvetica Neue"/>
                <a:sym typeface="Helvetica Neue"/>
              </a:defRPr>
            </a:lvl8pPr>
            <a:lvl9pPr marL="0" marR="0" lvl="8" indent="0" algn="l" rtl="0">
              <a:lnSpc>
                <a:spcPct val="100000"/>
              </a:lnSpc>
              <a:spcBef>
                <a:spcPts val="0"/>
              </a:spcBef>
              <a:spcAft>
                <a:spcPts val="0"/>
              </a:spcAft>
              <a:buClr>
                <a:srgbClr val="000000"/>
              </a:buClr>
              <a:buSzPts val="1800"/>
              <a:buFont typeface="Arial"/>
              <a:buNone/>
              <a:defRPr sz="1800" b="0" i="0" u="none" strike="noStrike" cap="none">
                <a:solidFill>
                  <a:srgbClr val="F2F2F2"/>
                </a:solidFill>
                <a:latin typeface="Helvetica Neue"/>
                <a:ea typeface="Helvetica Neue"/>
                <a:cs typeface="Helvetica Neue"/>
                <a:sym typeface="Helvetica Neue"/>
              </a:defRPr>
            </a:lvl9pPr>
          </a:lstStyle>
          <a:p>
            <a:pPr marL="0" lvl="0" indent="0" algn="l" rtl="0">
              <a:spcBef>
                <a:spcPts val="0"/>
              </a:spcBef>
              <a:spcAft>
                <a:spcPts val="0"/>
              </a:spcAft>
              <a:buNone/>
            </a:pPr>
            <a:fld id="{00000000-1234-1234-1234-123412341234}" type="slidenum">
              <a:rPr lang="en-US"/>
              <a:t>‹#›</a:t>
            </a:fld>
            <a:endParaRPr/>
          </a:p>
        </p:txBody>
      </p:sp>
      <p:sp>
        <p:nvSpPr>
          <p:cNvPr id="62" name="Google Shape;62;p36"/>
          <p:cNvSpPr txBox="1">
            <a:spLocks noGrp="1"/>
          </p:cNvSpPr>
          <p:nvPr>
            <p:ph type="ftr" idx="11"/>
          </p:nvPr>
        </p:nvSpPr>
        <p:spPr>
          <a:xfrm>
            <a:off x="1221458" y="6441410"/>
            <a:ext cx="9369343"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rgbClr val="F2F2F2"/>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r>
              <a:rPr lang="en-US"/>
              <a:t>CoastWatch Satellite Course                                           http://coastwatch.noaa.gov</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3"/>
        <p:cNvGrpSpPr/>
        <p:nvPr/>
      </p:nvGrpSpPr>
      <p:grpSpPr>
        <a:xfrm>
          <a:off x="0" y="0"/>
          <a:ext cx="0" cy="0"/>
          <a:chOff x="0" y="0"/>
          <a:chExt cx="0" cy="0"/>
        </a:xfrm>
      </p:grpSpPr>
      <p:sp>
        <p:nvSpPr>
          <p:cNvPr id="64" name="Google Shape;64;p37"/>
          <p:cNvSpPr txBox="1">
            <a:spLocks noGrp="1"/>
          </p:cNvSpPr>
          <p:nvPr>
            <p:ph type="title"/>
          </p:nvPr>
        </p:nvSpPr>
        <p:spPr>
          <a:xfrm>
            <a:off x="528298" y="11557"/>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1E4E79"/>
              </a:buClr>
              <a:buSzPts val="3200"/>
              <a:buFont typeface="Arial Narrow"/>
              <a:buNone/>
              <a:defRPr b="0" i="0">
                <a:latin typeface="Arial Narrow"/>
                <a:ea typeface="Arial Narrow"/>
                <a:cs typeface="Arial Narrow"/>
                <a:sym typeface="Arial Narrow"/>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5" name="Google Shape;65;p37"/>
          <p:cNvSpPr txBox="1">
            <a:spLocks noGrp="1"/>
          </p:cNvSpPr>
          <p:nvPr>
            <p:ph type="body" idx="1"/>
          </p:nvPr>
        </p:nvSpPr>
        <p:spPr>
          <a:xfrm rot="5400000">
            <a:off x="3920331" y="-1447006"/>
            <a:ext cx="4351338" cy="10515600"/>
          </a:xfrm>
          <a:prstGeom prst="rect">
            <a:avLst/>
          </a:prstGeom>
          <a:noFill/>
          <a:ln>
            <a:noFill/>
          </a:ln>
        </p:spPr>
        <p:txBody>
          <a:bodyPr spcFirstLastPara="1" wrap="square" lIns="91425" tIns="45700" rIns="91425" bIns="45700" anchor="t" anchorCtr="0">
            <a:normAutofit/>
          </a:bodyPr>
          <a:lstStyle>
            <a:lvl1pPr marL="457200" lvl="0" indent="-406400" algn="l">
              <a:lnSpc>
                <a:spcPct val="90000"/>
              </a:lnSpc>
              <a:spcBef>
                <a:spcPts val="1000"/>
              </a:spcBef>
              <a:spcAft>
                <a:spcPts val="0"/>
              </a:spcAft>
              <a:buClr>
                <a:srgbClr val="262626"/>
              </a:buClr>
              <a:buSzPts val="2800"/>
              <a:buChar char="•"/>
              <a:defRPr>
                <a:solidFill>
                  <a:srgbClr val="262626"/>
                </a:solidFill>
                <a:latin typeface="Arial"/>
                <a:ea typeface="Arial"/>
                <a:cs typeface="Arial"/>
                <a:sym typeface="Arial"/>
              </a:defRPr>
            </a:lvl1pPr>
            <a:lvl2pPr marL="914400" lvl="1" indent="-381000" algn="l">
              <a:lnSpc>
                <a:spcPct val="90000"/>
              </a:lnSpc>
              <a:spcBef>
                <a:spcPts val="500"/>
              </a:spcBef>
              <a:spcAft>
                <a:spcPts val="0"/>
              </a:spcAft>
              <a:buClr>
                <a:srgbClr val="262626"/>
              </a:buClr>
              <a:buSzPts val="2400"/>
              <a:buChar char="•"/>
              <a:defRPr>
                <a:solidFill>
                  <a:srgbClr val="262626"/>
                </a:solidFill>
                <a:latin typeface="Arial"/>
                <a:ea typeface="Arial"/>
                <a:cs typeface="Arial"/>
                <a:sym typeface="Arial"/>
              </a:defRPr>
            </a:lvl2pPr>
            <a:lvl3pPr marL="1371600" lvl="2" indent="-355600" algn="l">
              <a:lnSpc>
                <a:spcPct val="90000"/>
              </a:lnSpc>
              <a:spcBef>
                <a:spcPts val="500"/>
              </a:spcBef>
              <a:spcAft>
                <a:spcPts val="0"/>
              </a:spcAft>
              <a:buClr>
                <a:srgbClr val="262626"/>
              </a:buClr>
              <a:buSzPts val="2000"/>
              <a:buChar char="•"/>
              <a:defRPr>
                <a:solidFill>
                  <a:srgbClr val="262626"/>
                </a:solidFill>
                <a:latin typeface="Arial"/>
                <a:ea typeface="Arial"/>
                <a:cs typeface="Arial"/>
                <a:sym typeface="Arial"/>
              </a:defRPr>
            </a:lvl3pPr>
            <a:lvl4pPr marL="1828800" lvl="3" indent="-342900" algn="l">
              <a:lnSpc>
                <a:spcPct val="90000"/>
              </a:lnSpc>
              <a:spcBef>
                <a:spcPts val="500"/>
              </a:spcBef>
              <a:spcAft>
                <a:spcPts val="0"/>
              </a:spcAft>
              <a:buClr>
                <a:srgbClr val="262626"/>
              </a:buClr>
              <a:buSzPts val="1800"/>
              <a:buChar char="•"/>
              <a:defRPr>
                <a:solidFill>
                  <a:srgbClr val="262626"/>
                </a:solidFill>
                <a:latin typeface="Arial"/>
                <a:ea typeface="Arial"/>
                <a:cs typeface="Arial"/>
                <a:sym typeface="Arial"/>
              </a:defRPr>
            </a:lvl4pPr>
            <a:lvl5pPr marL="2286000" lvl="4" indent="-342900" algn="l">
              <a:lnSpc>
                <a:spcPct val="90000"/>
              </a:lnSpc>
              <a:spcBef>
                <a:spcPts val="500"/>
              </a:spcBef>
              <a:spcAft>
                <a:spcPts val="0"/>
              </a:spcAft>
              <a:buClr>
                <a:srgbClr val="262626"/>
              </a:buClr>
              <a:buSzPts val="1800"/>
              <a:buChar char="•"/>
              <a:defRPr>
                <a:solidFill>
                  <a:srgbClr val="262626"/>
                </a:solidFill>
                <a:latin typeface="Arial"/>
                <a:ea typeface="Arial"/>
                <a:cs typeface="Arial"/>
                <a:sym typeface="Aria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6" name="Google Shape;66;p37"/>
          <p:cNvSpPr txBox="1">
            <a:spLocks noGrp="1"/>
          </p:cNvSpPr>
          <p:nvPr>
            <p:ph type="sldNum" idx="12"/>
          </p:nvPr>
        </p:nvSpPr>
        <p:spPr>
          <a:xfrm>
            <a:off x="11201984" y="6441410"/>
            <a:ext cx="1104014"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a:buNone/>
              <a:defRPr sz="1800" b="0" i="0" u="none" strike="noStrike" cap="none">
                <a:solidFill>
                  <a:srgbClr val="F2F2F2"/>
                </a:solidFill>
                <a:latin typeface="Helvetica Neue"/>
                <a:ea typeface="Helvetica Neue"/>
                <a:cs typeface="Helvetica Neue"/>
                <a:sym typeface="Helvetica Neue"/>
              </a:defRPr>
            </a:lvl1pPr>
            <a:lvl2pPr marL="0" marR="0" lvl="1" indent="0" algn="l" rtl="0">
              <a:lnSpc>
                <a:spcPct val="100000"/>
              </a:lnSpc>
              <a:spcBef>
                <a:spcPts val="0"/>
              </a:spcBef>
              <a:spcAft>
                <a:spcPts val="0"/>
              </a:spcAft>
              <a:buClr>
                <a:srgbClr val="000000"/>
              </a:buClr>
              <a:buSzPts val="1800"/>
              <a:buFont typeface="Arial"/>
              <a:buNone/>
              <a:defRPr sz="1800" b="0" i="0" u="none" strike="noStrike" cap="none">
                <a:solidFill>
                  <a:srgbClr val="F2F2F2"/>
                </a:solidFill>
                <a:latin typeface="Helvetica Neue"/>
                <a:ea typeface="Helvetica Neue"/>
                <a:cs typeface="Helvetica Neue"/>
                <a:sym typeface="Helvetica Neue"/>
              </a:defRPr>
            </a:lvl2pPr>
            <a:lvl3pPr marL="0" marR="0" lvl="2" indent="0" algn="l" rtl="0">
              <a:lnSpc>
                <a:spcPct val="100000"/>
              </a:lnSpc>
              <a:spcBef>
                <a:spcPts val="0"/>
              </a:spcBef>
              <a:spcAft>
                <a:spcPts val="0"/>
              </a:spcAft>
              <a:buClr>
                <a:srgbClr val="000000"/>
              </a:buClr>
              <a:buSzPts val="1800"/>
              <a:buFont typeface="Arial"/>
              <a:buNone/>
              <a:defRPr sz="1800" b="0" i="0" u="none" strike="noStrike" cap="none">
                <a:solidFill>
                  <a:srgbClr val="F2F2F2"/>
                </a:solidFill>
                <a:latin typeface="Helvetica Neue"/>
                <a:ea typeface="Helvetica Neue"/>
                <a:cs typeface="Helvetica Neue"/>
                <a:sym typeface="Helvetica Neue"/>
              </a:defRPr>
            </a:lvl3pPr>
            <a:lvl4pPr marL="0" marR="0" lvl="3" indent="0" algn="l" rtl="0">
              <a:lnSpc>
                <a:spcPct val="100000"/>
              </a:lnSpc>
              <a:spcBef>
                <a:spcPts val="0"/>
              </a:spcBef>
              <a:spcAft>
                <a:spcPts val="0"/>
              </a:spcAft>
              <a:buClr>
                <a:srgbClr val="000000"/>
              </a:buClr>
              <a:buSzPts val="1800"/>
              <a:buFont typeface="Arial"/>
              <a:buNone/>
              <a:defRPr sz="1800" b="0" i="0" u="none" strike="noStrike" cap="none">
                <a:solidFill>
                  <a:srgbClr val="F2F2F2"/>
                </a:solidFill>
                <a:latin typeface="Helvetica Neue"/>
                <a:ea typeface="Helvetica Neue"/>
                <a:cs typeface="Helvetica Neue"/>
                <a:sym typeface="Helvetica Neue"/>
              </a:defRPr>
            </a:lvl4pPr>
            <a:lvl5pPr marL="0" marR="0" lvl="4" indent="0" algn="l" rtl="0">
              <a:lnSpc>
                <a:spcPct val="100000"/>
              </a:lnSpc>
              <a:spcBef>
                <a:spcPts val="0"/>
              </a:spcBef>
              <a:spcAft>
                <a:spcPts val="0"/>
              </a:spcAft>
              <a:buClr>
                <a:srgbClr val="000000"/>
              </a:buClr>
              <a:buSzPts val="1800"/>
              <a:buFont typeface="Arial"/>
              <a:buNone/>
              <a:defRPr sz="1800" b="0" i="0" u="none" strike="noStrike" cap="none">
                <a:solidFill>
                  <a:srgbClr val="F2F2F2"/>
                </a:solidFill>
                <a:latin typeface="Helvetica Neue"/>
                <a:ea typeface="Helvetica Neue"/>
                <a:cs typeface="Helvetica Neue"/>
                <a:sym typeface="Helvetica Neue"/>
              </a:defRPr>
            </a:lvl5pPr>
            <a:lvl6pPr marL="0" marR="0" lvl="5" indent="0" algn="l" rtl="0">
              <a:lnSpc>
                <a:spcPct val="100000"/>
              </a:lnSpc>
              <a:spcBef>
                <a:spcPts val="0"/>
              </a:spcBef>
              <a:spcAft>
                <a:spcPts val="0"/>
              </a:spcAft>
              <a:buClr>
                <a:srgbClr val="000000"/>
              </a:buClr>
              <a:buSzPts val="1800"/>
              <a:buFont typeface="Arial"/>
              <a:buNone/>
              <a:defRPr sz="1800" b="0" i="0" u="none" strike="noStrike" cap="none">
                <a:solidFill>
                  <a:srgbClr val="F2F2F2"/>
                </a:solidFill>
                <a:latin typeface="Helvetica Neue"/>
                <a:ea typeface="Helvetica Neue"/>
                <a:cs typeface="Helvetica Neue"/>
                <a:sym typeface="Helvetica Neue"/>
              </a:defRPr>
            </a:lvl6pPr>
            <a:lvl7pPr marL="0" marR="0" lvl="6" indent="0" algn="l" rtl="0">
              <a:lnSpc>
                <a:spcPct val="100000"/>
              </a:lnSpc>
              <a:spcBef>
                <a:spcPts val="0"/>
              </a:spcBef>
              <a:spcAft>
                <a:spcPts val="0"/>
              </a:spcAft>
              <a:buClr>
                <a:srgbClr val="000000"/>
              </a:buClr>
              <a:buSzPts val="1800"/>
              <a:buFont typeface="Arial"/>
              <a:buNone/>
              <a:defRPr sz="1800" b="0" i="0" u="none" strike="noStrike" cap="none">
                <a:solidFill>
                  <a:srgbClr val="F2F2F2"/>
                </a:solidFill>
                <a:latin typeface="Helvetica Neue"/>
                <a:ea typeface="Helvetica Neue"/>
                <a:cs typeface="Helvetica Neue"/>
                <a:sym typeface="Helvetica Neue"/>
              </a:defRPr>
            </a:lvl7pPr>
            <a:lvl8pPr marL="0" marR="0" lvl="7" indent="0" algn="l" rtl="0">
              <a:lnSpc>
                <a:spcPct val="100000"/>
              </a:lnSpc>
              <a:spcBef>
                <a:spcPts val="0"/>
              </a:spcBef>
              <a:spcAft>
                <a:spcPts val="0"/>
              </a:spcAft>
              <a:buClr>
                <a:srgbClr val="000000"/>
              </a:buClr>
              <a:buSzPts val="1800"/>
              <a:buFont typeface="Arial"/>
              <a:buNone/>
              <a:defRPr sz="1800" b="0" i="0" u="none" strike="noStrike" cap="none">
                <a:solidFill>
                  <a:srgbClr val="F2F2F2"/>
                </a:solidFill>
                <a:latin typeface="Helvetica Neue"/>
                <a:ea typeface="Helvetica Neue"/>
                <a:cs typeface="Helvetica Neue"/>
                <a:sym typeface="Helvetica Neue"/>
              </a:defRPr>
            </a:lvl8pPr>
            <a:lvl9pPr marL="0" marR="0" lvl="8" indent="0" algn="l" rtl="0">
              <a:lnSpc>
                <a:spcPct val="100000"/>
              </a:lnSpc>
              <a:spcBef>
                <a:spcPts val="0"/>
              </a:spcBef>
              <a:spcAft>
                <a:spcPts val="0"/>
              </a:spcAft>
              <a:buClr>
                <a:srgbClr val="000000"/>
              </a:buClr>
              <a:buSzPts val="1800"/>
              <a:buFont typeface="Arial"/>
              <a:buNone/>
              <a:defRPr sz="1800" b="0" i="0" u="none" strike="noStrike" cap="none">
                <a:solidFill>
                  <a:srgbClr val="F2F2F2"/>
                </a:solidFill>
                <a:latin typeface="Helvetica Neue"/>
                <a:ea typeface="Helvetica Neue"/>
                <a:cs typeface="Helvetica Neue"/>
                <a:sym typeface="Helvetica Neue"/>
              </a:defRPr>
            </a:lvl9pPr>
          </a:lstStyle>
          <a:p>
            <a:pPr marL="0" lvl="0" indent="0" algn="l" rtl="0">
              <a:spcBef>
                <a:spcPts val="0"/>
              </a:spcBef>
              <a:spcAft>
                <a:spcPts val="0"/>
              </a:spcAft>
              <a:buNone/>
            </a:pPr>
            <a:fld id="{00000000-1234-1234-1234-123412341234}" type="slidenum">
              <a:rPr lang="en-US"/>
              <a:t>‹#›</a:t>
            </a:fld>
            <a:endParaRPr/>
          </a:p>
        </p:txBody>
      </p:sp>
      <p:sp>
        <p:nvSpPr>
          <p:cNvPr id="67" name="Google Shape;67;p37"/>
          <p:cNvSpPr txBox="1">
            <a:spLocks noGrp="1"/>
          </p:cNvSpPr>
          <p:nvPr>
            <p:ph type="ftr" idx="11"/>
          </p:nvPr>
        </p:nvSpPr>
        <p:spPr>
          <a:xfrm>
            <a:off x="1221458" y="6441410"/>
            <a:ext cx="9369343"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rgbClr val="F2F2F2"/>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r>
              <a:rPr lang="en-US"/>
              <a:t>CoastWatch Satellite Course                                           http://coastwatch.noaa.gov</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3" Type="http://schemas.openxmlformats.org/officeDocument/2006/relationships/slideLayout" Target="../slideLayouts/slideLayout4.xml"/><Relationship Id="rId7" Type="http://schemas.openxmlformats.org/officeDocument/2006/relationships/slideLayout" Target="../slideLayouts/slideLayout8.xml"/><Relationship Id="rId12" Type="http://schemas.openxmlformats.org/officeDocument/2006/relationships/image" Target="../media/image2.png"/><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theme" Target="../theme/theme2.xml"/><Relationship Id="rId5" Type="http://schemas.openxmlformats.org/officeDocument/2006/relationships/slideLayout" Target="../slideLayouts/slideLayout6.xml"/><Relationship Id="rId10" Type="http://schemas.openxmlformats.org/officeDocument/2006/relationships/slideLayout" Target="../slideLayouts/slideLayout11.xml"/><Relationship Id="rId4" Type="http://schemas.openxmlformats.org/officeDocument/2006/relationships/slideLayout" Target="../slideLayouts/slideLayout5.xml"/><Relationship Id="rId9"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
        <p:cNvGrpSpPr/>
        <p:nvPr/>
      </p:nvGrpSpPr>
      <p:grpSpPr>
        <a:xfrm>
          <a:off x="0" y="0"/>
          <a:ext cx="0" cy="0"/>
          <a:chOff x="0" y="0"/>
          <a:chExt cx="0" cy="0"/>
        </a:xfrm>
      </p:grpSpPr>
      <p:sp>
        <p:nvSpPr>
          <p:cNvPr id="10" name="Google Shape;10;p27"/>
          <p:cNvSpPr/>
          <p:nvPr/>
        </p:nvSpPr>
        <p:spPr>
          <a:xfrm>
            <a:off x="-12253" y="4417161"/>
            <a:ext cx="12227564" cy="2457785"/>
          </a:xfrm>
          <a:custGeom>
            <a:avLst/>
            <a:gdLst/>
            <a:ahLst/>
            <a:cxnLst/>
            <a:rect l="l" t="t" r="r" b="b"/>
            <a:pathLst>
              <a:path w="9170673" h="2457785" extrusionOk="0">
                <a:moveTo>
                  <a:pt x="2887" y="2375696"/>
                </a:moveTo>
                <a:cubicBezTo>
                  <a:pt x="23548" y="2372367"/>
                  <a:pt x="7344315" y="2502055"/>
                  <a:pt x="9170673" y="0"/>
                </a:cubicBezTo>
                <a:cubicBezTo>
                  <a:pt x="9168091" y="819774"/>
                  <a:pt x="9157766" y="1631806"/>
                  <a:pt x="9155184" y="2451580"/>
                </a:cubicBezTo>
                <a:lnTo>
                  <a:pt x="0" y="2457785"/>
                </a:lnTo>
                <a:cubicBezTo>
                  <a:pt x="-1" y="2415623"/>
                  <a:pt x="2888" y="2417858"/>
                  <a:pt x="2887" y="23756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Narrow"/>
              <a:ea typeface="Arial Narrow"/>
              <a:cs typeface="Arial Narrow"/>
              <a:sym typeface="Arial Narrow"/>
            </a:endParaRPr>
          </a:p>
        </p:txBody>
      </p:sp>
      <p:sp>
        <p:nvSpPr>
          <p:cNvPr id="11" name="Google Shape;11;p27"/>
          <p:cNvSpPr/>
          <p:nvPr/>
        </p:nvSpPr>
        <p:spPr>
          <a:xfrm>
            <a:off x="-12253" y="0"/>
            <a:ext cx="12227564" cy="37084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Narrow"/>
              <a:ea typeface="Arial Narrow"/>
              <a:cs typeface="Arial Narrow"/>
              <a:sym typeface="Arial Narrow"/>
            </a:endParaRPr>
          </a:p>
        </p:txBody>
      </p:sp>
      <p:pic>
        <p:nvPicPr>
          <p:cNvPr id="12" name="Google Shape;12;p27"/>
          <p:cNvPicPr preferRelativeResize="0"/>
          <p:nvPr/>
        </p:nvPicPr>
        <p:blipFill rotWithShape="1">
          <a:blip r:embed="rId4">
            <a:alphaModFix/>
          </a:blip>
          <a:srcRect/>
          <a:stretch/>
        </p:blipFill>
        <p:spPr>
          <a:xfrm>
            <a:off x="10668000" y="5405168"/>
            <a:ext cx="1243781" cy="1243781"/>
          </a:xfrm>
          <a:prstGeom prst="rect">
            <a:avLst/>
          </a:prstGeom>
          <a:noFill/>
          <a:ln>
            <a:noFill/>
          </a:ln>
        </p:spPr>
      </p:pic>
      <p:pic>
        <p:nvPicPr>
          <p:cNvPr id="13" name="Google Shape;13;p27"/>
          <p:cNvPicPr preferRelativeResize="0"/>
          <p:nvPr/>
        </p:nvPicPr>
        <p:blipFill rotWithShape="1">
          <a:blip r:embed="rId5">
            <a:alphaModFix/>
          </a:blip>
          <a:srcRect/>
          <a:stretch/>
        </p:blipFill>
        <p:spPr>
          <a:xfrm>
            <a:off x="-17878" y="-97099"/>
            <a:ext cx="9144000" cy="4161577"/>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Lst>
  <p:hf hd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9"/>
        <p:cNvGrpSpPr/>
        <p:nvPr/>
      </p:nvGrpSpPr>
      <p:grpSpPr>
        <a:xfrm>
          <a:off x="0" y="0"/>
          <a:ext cx="0" cy="0"/>
          <a:chOff x="0" y="0"/>
          <a:chExt cx="0" cy="0"/>
        </a:xfrm>
      </p:grpSpPr>
      <p:sp>
        <p:nvSpPr>
          <p:cNvPr id="20" name="Google Shape;20;p29"/>
          <p:cNvSpPr/>
          <p:nvPr/>
        </p:nvSpPr>
        <p:spPr>
          <a:xfrm>
            <a:off x="0" y="6398651"/>
            <a:ext cx="12192000" cy="457200"/>
          </a:xfrm>
          <a:prstGeom prst="rect">
            <a:avLst/>
          </a:prstGeom>
          <a:solidFill>
            <a:srgbClr val="1E4E79"/>
          </a:solidFill>
          <a:ln>
            <a:noFill/>
          </a:ln>
        </p:spPr>
        <p:txBody>
          <a:bodyPr spcFirstLastPara="1" wrap="square" lIns="91425" tIns="45700" rIns="91425" bIns="45700" anchor="t" anchorCtr="0">
            <a:noAutofit/>
          </a:bodyPr>
          <a:lstStyle/>
          <a:p>
            <a:pPr marL="0" marR="0" lvl="0" indent="0" algn="l" rtl="0">
              <a:lnSpc>
                <a:spcPct val="93000"/>
              </a:lnSpc>
              <a:spcBef>
                <a:spcPts val="0"/>
              </a:spcBef>
              <a:spcAft>
                <a:spcPts val="0"/>
              </a:spcAft>
              <a:buClr>
                <a:schemeClr val="dk1"/>
              </a:buClr>
              <a:buSzPts val="1800"/>
              <a:buFont typeface="Calibri"/>
              <a:buNone/>
            </a:pPr>
            <a:endParaRPr sz="1800" b="0" i="0" u="none" strike="noStrike" cap="none">
              <a:solidFill>
                <a:srgbClr val="000000"/>
              </a:solidFill>
              <a:latin typeface="Helvetica Neue"/>
              <a:ea typeface="Helvetica Neue"/>
              <a:cs typeface="Helvetica Neue"/>
              <a:sym typeface="Helvetica Neue"/>
            </a:endParaRPr>
          </a:p>
        </p:txBody>
      </p:sp>
      <p:sp>
        <p:nvSpPr>
          <p:cNvPr id="21" name="Google Shape;21;p29"/>
          <p:cNvSpPr txBox="1">
            <a:spLocks noGrp="1"/>
          </p:cNvSpPr>
          <p:nvPr>
            <p:ph type="title"/>
          </p:nvPr>
        </p:nvSpPr>
        <p:spPr>
          <a:xfrm>
            <a:off x="528298" y="11557"/>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1E4E79"/>
              </a:buClr>
              <a:buSzPts val="3200"/>
              <a:buFont typeface="Arial Narrow"/>
              <a:buNone/>
              <a:defRPr sz="3200" b="0" i="0" u="none" strike="noStrike" cap="none">
                <a:solidFill>
                  <a:srgbClr val="1E4E79"/>
                </a:solidFill>
                <a:latin typeface="Arial Narrow"/>
                <a:ea typeface="Arial Narrow"/>
                <a:cs typeface="Arial Narrow"/>
                <a:sym typeface="Arial Narrow"/>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22" name="Google Shape;22;p29"/>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3" name="Google Shape;23;p29"/>
          <p:cNvSpPr/>
          <p:nvPr/>
        </p:nvSpPr>
        <p:spPr>
          <a:xfrm>
            <a:off x="0" y="0"/>
            <a:ext cx="12192000" cy="91440"/>
          </a:xfrm>
          <a:prstGeom prst="rect">
            <a:avLst/>
          </a:prstGeom>
          <a:solidFill>
            <a:srgbClr val="1F4E7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24" name="Google Shape;24;p29"/>
          <p:cNvPicPr preferRelativeResize="0"/>
          <p:nvPr/>
        </p:nvPicPr>
        <p:blipFill rotWithShape="1">
          <a:blip r:embed="rId12">
            <a:alphaModFix/>
          </a:blip>
          <a:srcRect/>
          <a:stretch/>
        </p:blipFill>
        <p:spPr>
          <a:xfrm>
            <a:off x="344806" y="6418969"/>
            <a:ext cx="411480" cy="41148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51"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 id="2147483660" r:id="rId10"/>
  </p:sldLayoutIdLst>
  <p:hf hd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image" Target="../media/image4.png"/><Relationship Id="rId4" Type="http://schemas.openxmlformats.org/officeDocument/2006/relationships/hyperlink" Target="https://coastwatch.pfeg.noaa.gov/erddap/griddap/NOAA_DHW_monthly.largePng?sea_surface_temperature%5b(2019-09-15)%5d%5b(70):(-10)%5d%5b(-180):(-100)%5d"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4.png"/><Relationship Id="rId4" Type="http://schemas.openxmlformats.org/officeDocument/2006/relationships/hyperlink" Target="https://coastwatch.pfeg.noaa.gov/erddap/griddap/NOAA_DHW_monthly.largePng?sea_surface_temperature%5b(2019-09-15)%5d%5b(70):(-10)%5d%5b(-180):(-100)%5d"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image" Target="../media/image4.png"/><Relationship Id="rId4" Type="http://schemas.openxmlformats.org/officeDocument/2006/relationships/hyperlink" Target="https://coastwatch.pfeg.noaa.gov/erddap/griddap/NOAA_DHW_monthly.largePng?sea_surface_temperature_anomaly%5b(2019-09-15)%5d%5b(70):(-10)%5d%5b(-180):(-100)%5d"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4.png"/><Relationship Id="rId5" Type="http://schemas.openxmlformats.org/officeDocument/2006/relationships/image" Target="../media/image27.png"/><Relationship Id="rId4" Type="http://schemas.openxmlformats.org/officeDocument/2006/relationships/hyperlink" Target="https://coastwatch.pfeg.noaa.gov/erddap/griddap/NOAA_DHW_monthly.largePng?sea_surface_temperature_anomaly%5b(2019-09-15)%5d%5b(70):(-10)%5d%5b(-180):(-100)%5d"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https://coastwatch.pfeg.noaa.gov/erddap/griddap/NOAA_DHW_monthly.largePng?sea_surface_temperature_anomaly%5b(1985-01-15):(2019-12-16)%5d%5b(30)%5d%5b(-180):(-116)%5d" TargetMode="External"/><Relationship Id="rId2" Type="http://schemas.openxmlformats.org/officeDocument/2006/relationships/notesSlide" Target="../notesSlides/notesSlide14.xml"/><Relationship Id="rId1" Type="http://schemas.openxmlformats.org/officeDocument/2006/relationships/slideLayout" Target="../slideLayouts/slideLayout3.xml"/><Relationship Id="rId5" Type="http://schemas.openxmlformats.org/officeDocument/2006/relationships/image" Target="../media/image4.png"/><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3" Type="http://schemas.openxmlformats.org/officeDocument/2006/relationships/hyperlink" Target="https://coastwatch.pfeg.noaa.gov/erddap/griddap/NOAA_DHW_monthly.largePng?sea_surface_temperature_anomaly%5b(1985-01-16T00:00:00Z):(2020-12-16T00:00:00Z)%5d%5b(60)%5d%5b(-170)" TargetMode="External"/><Relationship Id="rId2" Type="http://schemas.openxmlformats.org/officeDocument/2006/relationships/notesSlide" Target="../notesSlides/notesSlide15.xml"/><Relationship Id="rId1" Type="http://schemas.openxmlformats.org/officeDocument/2006/relationships/slideLayout" Target="../slideLayouts/slideLayout3.xml"/><Relationship Id="rId5" Type="http://schemas.openxmlformats.org/officeDocument/2006/relationships/image" Target="../media/image4.png"/><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3" Type="http://schemas.openxmlformats.org/officeDocument/2006/relationships/hyperlink" Target="https://coastwatch.pfeg.noaa.gov/erddap/griddap/erdQSdivmod3day.largePng?mod%5b(2005-08-27)%5d%5b(10)%5d%5b(10):(35)%5d%5b(260):(300)%5d" TargetMode="External"/><Relationship Id="rId2" Type="http://schemas.openxmlformats.org/officeDocument/2006/relationships/notesSlide" Target="../notesSlides/notesSlide16.xml"/><Relationship Id="rId1" Type="http://schemas.openxmlformats.org/officeDocument/2006/relationships/slideLayout" Target="../slideLayouts/slideLayout3.xml"/><Relationship Id="rId5" Type="http://schemas.openxmlformats.org/officeDocument/2006/relationships/image" Target="../media/image4.png"/><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3.xml"/><Relationship Id="rId5" Type="http://schemas.openxmlformats.org/officeDocument/2006/relationships/image" Target="../media/image4.png"/><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9.xml"/><Relationship Id="rId1" Type="http://schemas.openxmlformats.org/officeDocument/2006/relationships/slideLayout" Target="../slideLayouts/slideLayout3.xml"/><Relationship Id="rId5" Type="http://schemas.openxmlformats.org/officeDocument/2006/relationships/image" Target="../media/image4.png"/><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openxmlformats.org/officeDocument/2006/relationships/image" Target="../media/image4.png"/><Relationship Id="rId5" Type="http://schemas.openxmlformats.org/officeDocument/2006/relationships/image" Target="../media/image37.png"/><Relationship Id="rId4" Type="http://schemas.openxmlformats.org/officeDocument/2006/relationships/image" Target="../media/image36.png"/></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png"/><Relationship Id="rId2" Type="http://schemas.openxmlformats.org/officeDocument/2006/relationships/notesSlide" Target="../notesSlides/notesSlide22.xml"/><Relationship Id="rId1" Type="http://schemas.openxmlformats.org/officeDocument/2006/relationships/slideLayout" Target="../slideLayouts/slideLayout3.xml"/><Relationship Id="rId6" Type="http://schemas.openxmlformats.org/officeDocument/2006/relationships/hyperlink" Target="https://coastwatch.pfeg.noaa.gov/erddap/griddap/NOAA_DHW_monthly.largePng?sea_surface_temperature_anomaly%5blast%5d%5b(70):(-10)%5d%5b(-180):(-100)%5d" TargetMode="External"/><Relationship Id="rId5" Type="http://schemas.openxmlformats.org/officeDocument/2006/relationships/hyperlink" Target="https://coastwatch.pfeg.noaa.gov/erddap/griddap/NOAA_DHW_monthly.largePng?sea_surface_temperature_anomaly%5blast-24%5d%5b(70):(-10)%5d%5b(-180):(-100)%5d" TargetMode="External"/><Relationship Id="rId4" Type="http://schemas.openxmlformats.org/officeDocument/2006/relationships/image" Target="../media/image39.png"/></Relationships>
</file>

<file path=ppt/slides/_rels/slide2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3.xml"/><Relationship Id="rId1" Type="http://schemas.openxmlformats.org/officeDocument/2006/relationships/slideLayout" Target="../slideLayouts/slideLayout3.xml"/><Relationship Id="rId5" Type="http://schemas.openxmlformats.org/officeDocument/2006/relationships/image" Target="../media/image4.png"/><Relationship Id="rId4" Type="http://schemas.openxmlformats.org/officeDocument/2006/relationships/hyperlink" Target="https://coastwatch.pfeg.noaa.gov/erddap/griddap/NOAA_DHW_monthly.html?sea_surface_temperature_anomaly" TargetMode="External"/></Relationships>
</file>

<file path=ppt/slides/_rels/slide24.xml.rels><?xml version="1.0" encoding="UTF-8" standalone="yes"?>
<Relationships xmlns="http://schemas.openxmlformats.org/package/2006/relationships"><Relationship Id="rId3" Type="http://schemas.openxmlformats.org/officeDocument/2006/relationships/hyperlink" Target="https://umd.instructure.com/courses/1336575/pages/erddap-tutorial?module_item_id=11631927" TargetMode="External"/><Relationship Id="rId2" Type="http://schemas.openxmlformats.org/officeDocument/2006/relationships/notesSlide" Target="../notesSlides/notesSlide24.xml"/><Relationship Id="rId1" Type="http://schemas.openxmlformats.org/officeDocument/2006/relationships/slideLayout" Target="../slideLayouts/slideLayout3.xml"/><Relationship Id="rId5" Type="http://schemas.openxmlformats.org/officeDocument/2006/relationships/image" Target="../media/image41.png"/><Relationship Id="rId4" Type="http://schemas.openxmlformats.org/officeDocument/2006/relationships/image" Target="../media/image4.png"/></Relationships>
</file>

<file path=ppt/slides/_rels/slide25.xml.rels><?xml version="1.0" encoding="UTF-8" standalone="yes"?>
<Relationships xmlns="http://schemas.openxmlformats.org/package/2006/relationships"><Relationship Id="rId3" Type="http://schemas.openxmlformats.org/officeDocument/2006/relationships/hyperlink" Target="https://umd.instructure.com/courses/1336575/modules/1652980" TargetMode="External"/><Relationship Id="rId2" Type="http://schemas.openxmlformats.org/officeDocument/2006/relationships/notesSlide" Target="../notesSlides/notesSlide25.xml"/><Relationship Id="rId1" Type="http://schemas.openxmlformats.org/officeDocument/2006/relationships/slideLayout" Target="../slideLayouts/slideLayout3.xml"/><Relationship Id="rId5" Type="http://schemas.openxmlformats.org/officeDocument/2006/relationships/image" Target="../media/image42.png"/><Relationship Id="rId4" Type="http://schemas.openxmlformats.org/officeDocument/2006/relationships/image" Target="../media/image4.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4.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s>
</file>

<file path=ppt/slides/_rels/slide4.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 Id="rId9"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5.xml"/><Relationship Id="rId5" Type="http://schemas.openxmlformats.org/officeDocument/2006/relationships/image" Target="../media/image4.png"/><Relationship Id="rId4" Type="http://schemas.openxmlformats.org/officeDocument/2006/relationships/image" Target="../media/image24.png"/></Relationships>
</file>

<file path=ppt/slides/_rels/slide9.xml.rels><?xml version="1.0" encoding="UTF-8" standalone="yes"?>
<Relationships xmlns="http://schemas.openxmlformats.org/package/2006/relationships"><Relationship Id="rId3" Type="http://schemas.openxmlformats.org/officeDocument/2006/relationships/hyperlink" Target="https://coastwatch.pfeg.noaa.gov/erddap/griddap/NOAA_DHW_monthly.largePng?sea_surface_temperature%5b(2014-09-15T23:00:00Z)%5d%5b(70):(-10)%5d%5b(-180):(-100)%5d"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
          <p:cNvSpPr/>
          <p:nvPr/>
        </p:nvSpPr>
        <p:spPr>
          <a:xfrm>
            <a:off x="1579075" y="2408460"/>
            <a:ext cx="5888525" cy="829537"/>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Narrow"/>
              <a:buNone/>
            </a:pPr>
            <a:endParaRPr sz="1800" b="0" i="0" u="none" strike="noStrike" cap="none">
              <a:solidFill>
                <a:srgbClr val="00467F"/>
              </a:solidFill>
              <a:latin typeface="Arial Narrow"/>
              <a:ea typeface="Arial Narrow"/>
              <a:cs typeface="Arial Narrow"/>
              <a:sym typeface="Arial Narrow"/>
            </a:endParaRPr>
          </a:p>
        </p:txBody>
      </p:sp>
      <p:sp>
        <p:nvSpPr>
          <p:cNvPr id="83" name="Google Shape;83;p1"/>
          <p:cNvSpPr txBox="1"/>
          <p:nvPr/>
        </p:nvSpPr>
        <p:spPr>
          <a:xfrm>
            <a:off x="4974167" y="2667400"/>
            <a:ext cx="5789083" cy="2677629"/>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262626"/>
              </a:buClr>
              <a:buSzPts val="2800"/>
              <a:buFont typeface="Arial"/>
              <a:buNone/>
            </a:pPr>
            <a:endParaRPr sz="2800" b="0" i="0" u="none" strike="noStrike" cap="none">
              <a:solidFill>
                <a:srgbClr val="262626"/>
              </a:solidFill>
              <a:latin typeface="Arial Narrow"/>
              <a:ea typeface="Arial Narrow"/>
              <a:cs typeface="Arial Narrow"/>
              <a:sym typeface="Arial Narrow"/>
            </a:endParaRPr>
          </a:p>
        </p:txBody>
      </p:sp>
      <p:sp>
        <p:nvSpPr>
          <p:cNvPr id="84" name="Google Shape;84;p1"/>
          <p:cNvSpPr txBox="1">
            <a:spLocks noGrp="1"/>
          </p:cNvSpPr>
          <p:nvPr>
            <p:ph type="body" idx="2"/>
          </p:nvPr>
        </p:nvSpPr>
        <p:spPr>
          <a:xfrm>
            <a:off x="154517" y="6351372"/>
            <a:ext cx="7313083" cy="352845"/>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262626"/>
              </a:buClr>
              <a:buSzPts val="1600"/>
              <a:buNone/>
            </a:pPr>
            <a:r>
              <a:rPr lang="en-US"/>
              <a:t>Last Updated: 9/9/2020</a:t>
            </a:r>
            <a:endParaRPr/>
          </a:p>
        </p:txBody>
      </p:sp>
      <p:sp>
        <p:nvSpPr>
          <p:cNvPr id="85" name="Google Shape;85;p1"/>
          <p:cNvSpPr txBox="1"/>
          <p:nvPr/>
        </p:nvSpPr>
        <p:spPr>
          <a:xfrm>
            <a:off x="498238" y="2721228"/>
            <a:ext cx="11201400" cy="76944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400"/>
              <a:buFont typeface="Arial"/>
              <a:buNone/>
            </a:pPr>
            <a:r>
              <a:rPr lang="en-US" sz="4400" b="1" i="0" u="none" strike="noStrike" cap="none">
                <a:solidFill>
                  <a:srgbClr val="003366"/>
                </a:solidFill>
                <a:latin typeface="Arial"/>
                <a:ea typeface="Arial"/>
                <a:cs typeface="Arial"/>
                <a:sym typeface="Arial"/>
              </a:rPr>
              <a:t>Introduction to ERDDAP</a:t>
            </a:r>
            <a:endParaRPr sz="4400" b="1" i="0" u="none" strike="noStrike" cap="none">
              <a:solidFill>
                <a:srgbClr val="003366"/>
              </a:solidFill>
              <a:latin typeface="Arial"/>
              <a:ea typeface="Arial"/>
              <a:cs typeface="Arial"/>
              <a:sym typeface="Arial"/>
            </a:endParaRPr>
          </a:p>
        </p:txBody>
      </p:sp>
      <p:sp>
        <p:nvSpPr>
          <p:cNvPr id="86" name="Google Shape;86;p1"/>
          <p:cNvSpPr txBox="1"/>
          <p:nvPr/>
        </p:nvSpPr>
        <p:spPr>
          <a:xfrm>
            <a:off x="3484208" y="3490669"/>
            <a:ext cx="5789083" cy="2677629"/>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2"/>
              </a:buClr>
              <a:buSzPts val="3200"/>
              <a:buFont typeface="Arial"/>
              <a:buNone/>
            </a:pPr>
            <a:r>
              <a:rPr lang="en-US" sz="3200" b="0" i="0" u="none" strike="noStrike" cap="none">
                <a:solidFill>
                  <a:schemeClr val="dk2"/>
                </a:solidFill>
                <a:latin typeface="Arial Narrow"/>
                <a:ea typeface="Arial Narrow"/>
                <a:cs typeface="Arial Narrow"/>
                <a:sym typeface="Arial Narrow"/>
              </a:rPr>
              <a:t>NOAA CoastWatch Satellite Course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640"/>
              </a:spcBef>
              <a:spcAft>
                <a:spcPts val="0"/>
              </a:spcAft>
              <a:buClr>
                <a:srgbClr val="262626"/>
              </a:buClr>
              <a:buSzPts val="3200"/>
              <a:buFont typeface="Arial"/>
              <a:buNone/>
            </a:pPr>
            <a:endParaRPr sz="3200" b="0" i="0" u="none" strike="noStrike" cap="none">
              <a:solidFill>
                <a:srgbClr val="262626"/>
              </a:solidFill>
              <a:latin typeface="Arial Narrow"/>
              <a:ea typeface="Arial Narrow"/>
              <a:cs typeface="Arial Narrow"/>
              <a:sym typeface="Arial Narrow"/>
            </a:endParaRPr>
          </a:p>
        </p:txBody>
      </p:sp>
      <p:pic>
        <p:nvPicPr>
          <p:cNvPr id="87" name="Google Shape;87;p1"/>
          <p:cNvPicPr preferRelativeResize="0"/>
          <p:nvPr/>
        </p:nvPicPr>
        <p:blipFill rotWithShape="1">
          <a:blip r:embed="rId3">
            <a:alphaModFix/>
          </a:blip>
          <a:srcRect/>
          <a:stretch/>
        </p:blipFill>
        <p:spPr>
          <a:xfrm>
            <a:off x="11226800" y="5892800"/>
            <a:ext cx="812800" cy="8128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7"/>
                                        </p:tgtEl>
                                        <p:attrNameLst>
                                          <p:attrName>style.visibility</p:attrName>
                                        </p:attrNameLst>
                                      </p:cBhvr>
                                      <p:to>
                                        <p:strVal val="visible"/>
                                      </p:to>
                                    </p:set>
                                    <p:animEffect transition="in" filter="fade">
                                      <p:cBhvr>
                                        <p:cTn id="7" dur="1"/>
                                        <p:tgtEl>
                                          <p:spTgt spid="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pic>
        <p:nvPicPr>
          <p:cNvPr id="259" name="Google Shape;259;p10"/>
          <p:cNvPicPr preferRelativeResize="0"/>
          <p:nvPr/>
        </p:nvPicPr>
        <p:blipFill rotWithShape="1">
          <a:blip r:embed="rId3">
            <a:alphaModFix/>
          </a:blip>
          <a:srcRect/>
          <a:stretch/>
        </p:blipFill>
        <p:spPr>
          <a:xfrm>
            <a:off x="6400800" y="182880"/>
            <a:ext cx="5486400" cy="6096000"/>
          </a:xfrm>
          <a:prstGeom prst="rect">
            <a:avLst/>
          </a:prstGeom>
          <a:noFill/>
          <a:ln>
            <a:noFill/>
          </a:ln>
        </p:spPr>
      </p:pic>
      <p:sp>
        <p:nvSpPr>
          <p:cNvPr id="260" name="Google Shape;260;p10"/>
          <p:cNvSpPr txBox="1">
            <a:spLocks noGrp="1"/>
          </p:cNvSpPr>
          <p:nvPr>
            <p:ph type="title"/>
          </p:nvPr>
        </p:nvSpPr>
        <p:spPr>
          <a:xfrm>
            <a:off x="528298" y="11557"/>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E4E79"/>
              </a:buClr>
              <a:buSzPts val="3200"/>
              <a:buFont typeface="Arial Narrow"/>
              <a:buNone/>
            </a:pPr>
            <a:r>
              <a:rPr lang="en-US"/>
              <a:t>This URL:</a:t>
            </a:r>
            <a:endParaRPr/>
          </a:p>
        </p:txBody>
      </p:sp>
      <p:sp>
        <p:nvSpPr>
          <p:cNvPr id="262" name="Google Shape;262;p10"/>
          <p:cNvSpPr txBox="1">
            <a:spLocks noGrp="1"/>
          </p:cNvSpPr>
          <p:nvPr>
            <p:ph type="ftr" idx="11"/>
          </p:nvPr>
        </p:nvSpPr>
        <p:spPr>
          <a:xfrm>
            <a:off x="1221458" y="6441410"/>
            <a:ext cx="9369343"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latin typeface="Arial"/>
                <a:ea typeface="Arial"/>
                <a:cs typeface="Arial"/>
                <a:sym typeface="Arial"/>
              </a:rPr>
              <a:t>CoastWatch Satellite Course                                           http://coastwatch.noaa.gov</a:t>
            </a:r>
            <a:endParaRPr>
              <a:latin typeface="Arial"/>
              <a:ea typeface="Arial"/>
              <a:cs typeface="Arial"/>
              <a:sym typeface="Arial"/>
            </a:endParaRPr>
          </a:p>
        </p:txBody>
      </p:sp>
      <p:sp>
        <p:nvSpPr>
          <p:cNvPr id="263" name="Google Shape;263;p10"/>
          <p:cNvSpPr/>
          <p:nvPr/>
        </p:nvSpPr>
        <p:spPr>
          <a:xfrm>
            <a:off x="436916" y="1238845"/>
            <a:ext cx="5448069" cy="156966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sng" strike="noStrike" cap="none">
                <a:solidFill>
                  <a:schemeClr val="dk1"/>
                </a:solidFill>
                <a:latin typeface="Calibri"/>
                <a:ea typeface="Calibri"/>
                <a:cs typeface="Calibri"/>
                <a:sym typeface="Calibri"/>
                <a:hlinkClick r:id="rId4">
                  <a:extLst>
                    <a:ext uri="{A12FA001-AC4F-418D-AE19-62706E023703}">
                      <ahyp:hlinkClr xmlns:ahyp="http://schemas.microsoft.com/office/drawing/2018/hyperlinkcolor" val="tx"/>
                    </a:ext>
                  </a:extLst>
                </a:hlinkClick>
              </a:rPr>
              <a:t>https://coastwatch.pfeg.noaa.gov/erddap/griddap/NOAA_DHW_monthly.</a:t>
            </a:r>
            <a:r>
              <a:rPr lang="en-US" sz="2400" b="1" i="0" u="sng" strike="noStrike" cap="none">
                <a:solidFill>
                  <a:schemeClr val="dk1"/>
                </a:solidFill>
                <a:latin typeface="Calibri"/>
                <a:ea typeface="Calibri"/>
                <a:cs typeface="Calibri"/>
                <a:sym typeface="Calibri"/>
                <a:hlinkClick r:id="rId4">
                  <a:extLst>
                    <a:ext uri="{A12FA001-AC4F-418D-AE19-62706E023703}">
                      <ahyp:hlinkClr xmlns:ahyp="http://schemas.microsoft.com/office/drawing/2018/hyperlinkcolor" val="tx"/>
                    </a:ext>
                  </a:extLst>
                </a:hlinkClick>
              </a:rPr>
              <a:t>largePng</a:t>
            </a:r>
            <a:r>
              <a:rPr lang="en-US" sz="2400" b="0" i="0" u="sng" strike="noStrike" cap="none">
                <a:solidFill>
                  <a:schemeClr val="dk1"/>
                </a:solidFill>
                <a:latin typeface="Calibri"/>
                <a:ea typeface="Calibri"/>
                <a:cs typeface="Calibri"/>
                <a:sym typeface="Calibri"/>
                <a:hlinkClick r:id="rId4">
                  <a:extLst>
                    <a:ext uri="{A12FA001-AC4F-418D-AE19-62706E023703}">
                      <ahyp:hlinkClr xmlns:ahyp="http://schemas.microsoft.com/office/drawing/2018/hyperlinkcolor" val="tx"/>
                    </a:ext>
                  </a:extLst>
                </a:hlinkClick>
              </a:rPr>
              <a:t>?sea_surface_temperature[(2019-09-15)][(70):(-10)][(-180):(-100)]</a:t>
            </a:r>
            <a:endParaRPr sz="2400" b="0" i="0" u="none" strike="noStrike" cap="none">
              <a:solidFill>
                <a:schemeClr val="dk1"/>
              </a:solidFill>
              <a:latin typeface="Calibri"/>
              <a:ea typeface="Calibri"/>
              <a:cs typeface="Calibri"/>
              <a:sym typeface="Calibri"/>
            </a:endParaRPr>
          </a:p>
        </p:txBody>
      </p:sp>
      <p:sp>
        <p:nvSpPr>
          <p:cNvPr id="264" name="Google Shape;264;p10"/>
          <p:cNvSpPr txBox="1"/>
          <p:nvPr/>
        </p:nvSpPr>
        <p:spPr>
          <a:xfrm>
            <a:off x="2468686" y="3393834"/>
            <a:ext cx="2726067"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Calibri"/>
                <a:ea typeface="Calibri"/>
                <a:cs typeface="Calibri"/>
                <a:sym typeface="Calibri"/>
              </a:rPr>
              <a:t>Produces this figure </a:t>
            </a:r>
            <a:endParaRPr sz="1400" b="0" i="0" u="none" strike="noStrike" cap="none">
              <a:solidFill>
                <a:srgbClr val="000000"/>
              </a:solidFill>
              <a:latin typeface="Arial"/>
              <a:ea typeface="Arial"/>
              <a:cs typeface="Arial"/>
              <a:sym typeface="Arial"/>
            </a:endParaRPr>
          </a:p>
        </p:txBody>
      </p:sp>
      <p:sp>
        <p:nvSpPr>
          <p:cNvPr id="265" name="Google Shape;265;p10"/>
          <p:cNvSpPr/>
          <p:nvPr/>
        </p:nvSpPr>
        <p:spPr>
          <a:xfrm>
            <a:off x="5147861" y="3569681"/>
            <a:ext cx="1252939" cy="152400"/>
          </a:xfrm>
          <a:prstGeom prst="rightArrow">
            <a:avLst>
              <a:gd name="adj1" fmla="val 50000"/>
              <a:gd name="adj2" fmla="val 50000"/>
            </a:avLst>
          </a:prstGeom>
          <a:solidFill>
            <a:schemeClr val="dk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66" name="Google Shape;266;p10"/>
          <p:cNvSpPr txBox="1"/>
          <p:nvPr/>
        </p:nvSpPr>
        <p:spPr>
          <a:xfrm>
            <a:off x="9226059" y="492370"/>
            <a:ext cx="2260427"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US" sz="2800" b="1" i="0" u="none" strike="noStrike" cap="none">
                <a:solidFill>
                  <a:schemeClr val="dk1"/>
                </a:solidFill>
                <a:latin typeface="Calibri"/>
                <a:ea typeface="Calibri"/>
                <a:cs typeface="Calibri"/>
                <a:sym typeface="Calibri"/>
              </a:rPr>
              <a:t>SST Sept 2019</a:t>
            </a:r>
            <a:endParaRPr sz="1400" b="0" i="0" u="none" strike="noStrike" cap="none">
              <a:solidFill>
                <a:srgbClr val="000000"/>
              </a:solidFill>
              <a:latin typeface="Arial"/>
              <a:ea typeface="Arial"/>
              <a:cs typeface="Arial"/>
              <a:sym typeface="Arial"/>
            </a:endParaRPr>
          </a:p>
        </p:txBody>
      </p:sp>
      <p:sp>
        <p:nvSpPr>
          <p:cNvPr id="267" name="Google Shape;267;p10"/>
          <p:cNvSpPr/>
          <p:nvPr/>
        </p:nvSpPr>
        <p:spPr>
          <a:xfrm>
            <a:off x="255466" y="4483257"/>
            <a:ext cx="5601085" cy="110799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chemeClr val="dk1"/>
                </a:solidFill>
                <a:latin typeface="Calibri"/>
                <a:ea typeface="Calibri"/>
                <a:cs typeface="Calibri"/>
                <a:sym typeface="Calibri"/>
              </a:rPr>
              <a:t>Note: </a:t>
            </a:r>
            <a:endParaRPr sz="1400" b="0" i="0" u="none" strike="noStrike" cap="none">
              <a:solidFill>
                <a:srgbClr val="000000"/>
              </a:solidFill>
              <a:latin typeface="Arial"/>
              <a:ea typeface="Arial"/>
              <a:cs typeface="Arial"/>
              <a:sym typeface="Arial"/>
            </a:endParaRPr>
          </a:p>
          <a:p>
            <a:pPr marL="457200" marR="0" lvl="1" indent="0" algn="l" rtl="0">
              <a:lnSpc>
                <a:spcPct val="100000"/>
              </a:lnSpc>
              <a:spcBef>
                <a:spcPts val="0"/>
              </a:spcBef>
              <a:spcAft>
                <a:spcPts val="0"/>
              </a:spcAft>
              <a:buClr>
                <a:srgbClr val="000000"/>
              </a:buClr>
              <a:buSzPts val="2200"/>
              <a:buFont typeface="Arial"/>
              <a:buNone/>
            </a:pPr>
            <a:r>
              <a:rPr lang="en-US" sz="2200" b="0" i="0" u="none" strike="noStrike" cap="none">
                <a:solidFill>
                  <a:schemeClr val="dk1"/>
                </a:solidFill>
                <a:latin typeface="Calibri"/>
                <a:ea typeface="Calibri"/>
                <a:cs typeface="Calibri"/>
                <a:sym typeface="Calibri"/>
              </a:rPr>
              <a:t>You can download the data in a netCDF file </a:t>
            </a:r>
            <a:endParaRPr sz="1400" b="0" i="0" u="none" strike="noStrike" cap="none">
              <a:solidFill>
                <a:srgbClr val="000000"/>
              </a:solidFill>
              <a:latin typeface="Arial"/>
              <a:ea typeface="Arial"/>
              <a:cs typeface="Arial"/>
              <a:sym typeface="Arial"/>
            </a:endParaRPr>
          </a:p>
          <a:p>
            <a:pPr marL="457200" marR="0" lvl="1" indent="0" algn="l" rtl="0">
              <a:lnSpc>
                <a:spcPct val="100000"/>
              </a:lnSpc>
              <a:spcBef>
                <a:spcPts val="0"/>
              </a:spcBef>
              <a:spcAft>
                <a:spcPts val="0"/>
              </a:spcAft>
              <a:buClr>
                <a:srgbClr val="000000"/>
              </a:buClr>
              <a:buSzPts val="2200"/>
              <a:buFont typeface="Arial"/>
              <a:buNone/>
            </a:pPr>
            <a:r>
              <a:rPr lang="en-US" sz="2200" b="0" i="0" u="none" strike="noStrike" cap="none">
                <a:solidFill>
                  <a:schemeClr val="dk1"/>
                </a:solidFill>
                <a:latin typeface="Calibri"/>
                <a:ea typeface="Calibri"/>
                <a:cs typeface="Calibri"/>
                <a:sym typeface="Calibri"/>
              </a:rPr>
              <a:t>by changing </a:t>
            </a:r>
            <a:r>
              <a:rPr lang="en-US" sz="2200" b="0" i="0" u="none" strike="noStrike" cap="none">
                <a:solidFill>
                  <a:srgbClr val="1F3864"/>
                </a:solidFill>
                <a:latin typeface="Calibri"/>
                <a:ea typeface="Calibri"/>
                <a:cs typeface="Calibri"/>
                <a:sym typeface="Calibri"/>
              </a:rPr>
              <a:t>.largePng </a:t>
            </a:r>
            <a:r>
              <a:rPr lang="en-US" sz="2200" b="0" i="0" u="none" strike="noStrike" cap="none">
                <a:solidFill>
                  <a:schemeClr val="dk1"/>
                </a:solidFill>
                <a:latin typeface="Calibri"/>
                <a:ea typeface="Calibri"/>
                <a:cs typeface="Calibri"/>
                <a:sym typeface="Calibri"/>
              </a:rPr>
              <a:t>to </a:t>
            </a:r>
            <a:r>
              <a:rPr lang="en-US" sz="2200" b="0" i="0" u="none" strike="noStrike" cap="none">
                <a:solidFill>
                  <a:srgbClr val="1F3864"/>
                </a:solidFill>
                <a:latin typeface="Calibri"/>
                <a:ea typeface="Calibri"/>
                <a:cs typeface="Calibri"/>
                <a:sym typeface="Calibri"/>
              </a:rPr>
              <a:t>.nc </a:t>
            </a:r>
            <a:r>
              <a:rPr lang="en-US" sz="2200" b="0" i="0" u="none" strike="noStrike" cap="none">
                <a:solidFill>
                  <a:schemeClr val="dk1"/>
                </a:solidFill>
                <a:latin typeface="Calibri"/>
                <a:ea typeface="Calibri"/>
                <a:cs typeface="Calibri"/>
                <a:sym typeface="Calibri"/>
              </a:rPr>
              <a:t>in the URL</a:t>
            </a:r>
            <a:endParaRPr sz="1400" b="0" i="0" u="none" strike="noStrike" cap="none">
              <a:solidFill>
                <a:srgbClr val="000000"/>
              </a:solidFill>
              <a:latin typeface="Arial"/>
              <a:ea typeface="Arial"/>
              <a:cs typeface="Arial"/>
              <a:sym typeface="Arial"/>
            </a:endParaRPr>
          </a:p>
        </p:txBody>
      </p:sp>
      <p:pic>
        <p:nvPicPr>
          <p:cNvPr id="268" name="Google Shape;268;p10"/>
          <p:cNvPicPr preferRelativeResize="0"/>
          <p:nvPr/>
        </p:nvPicPr>
        <p:blipFill rotWithShape="1">
          <a:blip r:embed="rId5">
            <a:alphaModFix/>
          </a:blip>
          <a:srcRect/>
          <a:stretch/>
        </p:blipFill>
        <p:spPr>
          <a:xfrm>
            <a:off x="11226800" y="5892800"/>
            <a:ext cx="812800" cy="812800"/>
          </a:xfrm>
          <a:prstGeom prst="rect">
            <a:avLst/>
          </a:prstGeom>
          <a:noFill/>
          <a:ln>
            <a:noFill/>
          </a:ln>
        </p:spPr>
      </p:pic>
      <p:sp>
        <p:nvSpPr>
          <p:cNvPr id="2" name="Slide Number Placeholder 1">
            <a:extLst>
              <a:ext uri="{FF2B5EF4-FFF2-40B4-BE49-F238E27FC236}">
                <a16:creationId xmlns:a16="http://schemas.microsoft.com/office/drawing/2014/main" id="{E9081F44-0756-4FCD-A972-E4CE59C49BFE}"/>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t>10</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68"/>
                                        </p:tgtEl>
                                        <p:attrNameLst>
                                          <p:attrName>style.visibility</p:attrName>
                                        </p:attrNameLst>
                                      </p:cBhvr>
                                      <p:to>
                                        <p:strVal val="visible"/>
                                      </p:to>
                                    </p:set>
                                    <p:animEffect transition="in" filter="fade">
                                      <p:cBhvr>
                                        <p:cTn id="7" dur="1"/>
                                        <p:tgtEl>
                                          <p:spTgt spid="2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pic>
        <p:nvPicPr>
          <p:cNvPr id="274" name="Google Shape;274;p11"/>
          <p:cNvPicPr preferRelativeResize="0"/>
          <p:nvPr/>
        </p:nvPicPr>
        <p:blipFill rotWithShape="1">
          <a:blip r:embed="rId3">
            <a:alphaModFix/>
          </a:blip>
          <a:srcRect/>
          <a:stretch/>
        </p:blipFill>
        <p:spPr>
          <a:xfrm>
            <a:off x="6400800" y="182880"/>
            <a:ext cx="5486400" cy="6096000"/>
          </a:xfrm>
          <a:prstGeom prst="rect">
            <a:avLst/>
          </a:prstGeom>
          <a:noFill/>
          <a:ln>
            <a:noFill/>
          </a:ln>
        </p:spPr>
      </p:pic>
      <p:sp>
        <p:nvSpPr>
          <p:cNvPr id="275" name="Google Shape;275;p11"/>
          <p:cNvSpPr txBox="1">
            <a:spLocks noGrp="1"/>
          </p:cNvSpPr>
          <p:nvPr>
            <p:ph type="title"/>
          </p:nvPr>
        </p:nvSpPr>
        <p:spPr>
          <a:xfrm>
            <a:off x="528298" y="11557"/>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E4E79"/>
              </a:buClr>
              <a:buSzPts val="3200"/>
              <a:buFont typeface="Arial Narrow"/>
              <a:buNone/>
            </a:pPr>
            <a:r>
              <a:rPr lang="en-US"/>
              <a:t>Change the variable:</a:t>
            </a:r>
            <a:endParaRPr/>
          </a:p>
        </p:txBody>
      </p:sp>
      <p:sp>
        <p:nvSpPr>
          <p:cNvPr id="277" name="Google Shape;277;p11"/>
          <p:cNvSpPr txBox="1">
            <a:spLocks noGrp="1"/>
          </p:cNvSpPr>
          <p:nvPr>
            <p:ph type="ftr" idx="11"/>
          </p:nvPr>
        </p:nvSpPr>
        <p:spPr>
          <a:xfrm>
            <a:off x="1221458" y="6441410"/>
            <a:ext cx="9369343"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latin typeface="Arial"/>
                <a:ea typeface="Arial"/>
                <a:cs typeface="Arial"/>
                <a:sym typeface="Arial"/>
              </a:rPr>
              <a:t>CoastWatch Satellite Course                                           http://coastwatch.noaa.gov</a:t>
            </a:r>
            <a:endParaRPr>
              <a:latin typeface="Arial"/>
              <a:ea typeface="Arial"/>
              <a:cs typeface="Arial"/>
              <a:sym typeface="Arial"/>
            </a:endParaRPr>
          </a:p>
        </p:txBody>
      </p:sp>
      <p:sp>
        <p:nvSpPr>
          <p:cNvPr id="278" name="Google Shape;278;p11"/>
          <p:cNvSpPr/>
          <p:nvPr/>
        </p:nvSpPr>
        <p:spPr>
          <a:xfrm>
            <a:off x="436916" y="1238845"/>
            <a:ext cx="5448069" cy="156966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sng" strike="noStrike" cap="none">
                <a:solidFill>
                  <a:schemeClr val="dk1"/>
                </a:solidFill>
                <a:latin typeface="Calibri"/>
                <a:ea typeface="Calibri"/>
                <a:cs typeface="Calibri"/>
                <a:sym typeface="Calibri"/>
                <a:hlinkClick r:id="rId4">
                  <a:extLst>
                    <a:ext uri="{A12FA001-AC4F-418D-AE19-62706E023703}">
                      <ahyp:hlinkClr xmlns:ahyp="http://schemas.microsoft.com/office/drawing/2018/hyperlinkcolor" val="tx"/>
                    </a:ext>
                  </a:extLst>
                </a:hlinkClick>
              </a:rPr>
              <a:t>https://coastwatch.pfeg.noaa.gov/erddap/griddap/NOAA_DHW_monthly.largePng?sea_surface_temperature[(2019-09-15)][(70):(-10)][(-180):(-100)]</a:t>
            </a:r>
            <a:endParaRPr sz="2400" b="0" i="0" u="none" strike="noStrike" cap="none">
              <a:solidFill>
                <a:schemeClr val="dk1"/>
              </a:solidFill>
              <a:latin typeface="Calibri"/>
              <a:ea typeface="Calibri"/>
              <a:cs typeface="Calibri"/>
              <a:sym typeface="Calibri"/>
            </a:endParaRPr>
          </a:p>
        </p:txBody>
      </p:sp>
      <p:sp>
        <p:nvSpPr>
          <p:cNvPr id="279" name="Google Shape;279;p11"/>
          <p:cNvSpPr txBox="1"/>
          <p:nvPr/>
        </p:nvSpPr>
        <p:spPr>
          <a:xfrm>
            <a:off x="468927" y="3669328"/>
            <a:ext cx="5310551" cy="1646605"/>
          </a:xfrm>
          <a:prstGeom prst="rect">
            <a:avLst/>
          </a:prstGeom>
          <a:noFill/>
          <a:ln>
            <a:noFill/>
          </a:ln>
        </p:spPr>
        <p:txBody>
          <a:bodyPr spcFirstLastPara="1" wrap="square" lIns="91425" tIns="45700" rIns="91425" bIns="45700" anchor="t" anchorCtr="0">
            <a:spAutoFit/>
          </a:bodyPr>
          <a:lstStyle/>
          <a:p>
            <a:pPr marL="342900" marR="0" lvl="0" indent="-342900" algn="l" rtl="0">
              <a:lnSpc>
                <a:spcPct val="100000"/>
              </a:lnSpc>
              <a:spcBef>
                <a:spcPts val="0"/>
              </a:spcBef>
              <a:spcAft>
                <a:spcPts val="0"/>
              </a:spcAft>
              <a:buClr>
                <a:schemeClr val="dk1"/>
              </a:buClr>
              <a:buSzPts val="2400"/>
              <a:buFont typeface="Arial"/>
              <a:buChar char="•"/>
            </a:pPr>
            <a:r>
              <a:rPr lang="en-US" sz="2400" b="0" i="0" u="none" strike="noStrike" cap="none">
                <a:solidFill>
                  <a:schemeClr val="dk1"/>
                </a:solidFill>
                <a:latin typeface="Calibri"/>
                <a:ea typeface="Calibri"/>
                <a:cs typeface="Calibri"/>
                <a:sym typeface="Calibri"/>
              </a:rPr>
              <a:t>Change the variable displayed to see the SST anomaly </a:t>
            </a:r>
            <a:endParaRPr sz="1400" b="0" i="0" u="none" strike="noStrike" cap="none">
              <a:solidFill>
                <a:srgbClr val="000000"/>
              </a:solidFill>
              <a:latin typeface="Arial"/>
              <a:ea typeface="Arial"/>
              <a:cs typeface="Arial"/>
              <a:sym typeface="Arial"/>
            </a:endParaRPr>
          </a:p>
          <a:p>
            <a:pPr marL="342900" marR="0" lvl="0" indent="-342900" algn="l" rtl="0">
              <a:lnSpc>
                <a:spcPct val="100000"/>
              </a:lnSpc>
              <a:spcBef>
                <a:spcPts val="600"/>
              </a:spcBef>
              <a:spcAft>
                <a:spcPts val="0"/>
              </a:spcAft>
              <a:buClr>
                <a:schemeClr val="dk1"/>
              </a:buClr>
              <a:buSzPts val="2400"/>
              <a:buFont typeface="Arial"/>
              <a:buChar char="•"/>
            </a:pPr>
            <a:r>
              <a:rPr lang="en-US" sz="2400" b="0" i="0" u="none" strike="noStrike" cap="none">
                <a:solidFill>
                  <a:schemeClr val="dk1"/>
                </a:solidFill>
                <a:latin typeface="Calibri"/>
                <a:ea typeface="Calibri"/>
                <a:cs typeface="Calibri"/>
                <a:sym typeface="Calibri"/>
              </a:rPr>
              <a:t>For this dataset we will change it to sea_surface_temperature_anomaly </a:t>
            </a:r>
            <a:endParaRPr sz="1400" b="0" i="0" u="none" strike="noStrike" cap="none">
              <a:solidFill>
                <a:srgbClr val="000000"/>
              </a:solidFill>
              <a:latin typeface="Arial"/>
              <a:ea typeface="Arial"/>
              <a:cs typeface="Arial"/>
              <a:sym typeface="Arial"/>
            </a:endParaRPr>
          </a:p>
        </p:txBody>
      </p:sp>
      <p:sp>
        <p:nvSpPr>
          <p:cNvPr id="280" name="Google Shape;280;p11"/>
          <p:cNvSpPr/>
          <p:nvPr/>
        </p:nvSpPr>
        <p:spPr>
          <a:xfrm>
            <a:off x="293077" y="1852914"/>
            <a:ext cx="3610708" cy="686628"/>
          </a:xfrm>
          <a:prstGeom prst="ellipse">
            <a:avLst/>
          </a:prstGeom>
          <a:noFill/>
          <a:ln w="381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281" name="Google Shape;281;p11"/>
          <p:cNvCxnSpPr>
            <a:stCxn id="280" idx="4"/>
          </p:cNvCxnSpPr>
          <p:nvPr/>
        </p:nvCxnSpPr>
        <p:spPr>
          <a:xfrm>
            <a:off x="2098431" y="2539542"/>
            <a:ext cx="164100" cy="1129800"/>
          </a:xfrm>
          <a:prstGeom prst="straightConnector1">
            <a:avLst/>
          </a:prstGeom>
          <a:noFill/>
          <a:ln w="38100" cap="flat" cmpd="sng">
            <a:solidFill>
              <a:srgbClr val="FF0000"/>
            </a:solidFill>
            <a:prstDash val="solid"/>
            <a:miter lim="800000"/>
            <a:headEnd type="none" w="sm" len="sm"/>
            <a:tailEnd type="triangle" w="med" len="med"/>
          </a:ln>
        </p:spPr>
      </p:cxnSp>
      <p:sp>
        <p:nvSpPr>
          <p:cNvPr id="282" name="Google Shape;282;p11"/>
          <p:cNvSpPr txBox="1"/>
          <p:nvPr/>
        </p:nvSpPr>
        <p:spPr>
          <a:xfrm>
            <a:off x="9226059" y="492370"/>
            <a:ext cx="2260427"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US" sz="2800" b="1" i="0" u="none" strike="noStrike" cap="none">
                <a:solidFill>
                  <a:schemeClr val="dk1"/>
                </a:solidFill>
                <a:latin typeface="Calibri"/>
                <a:ea typeface="Calibri"/>
                <a:cs typeface="Calibri"/>
                <a:sym typeface="Calibri"/>
              </a:rPr>
              <a:t>SST Sept 2019</a:t>
            </a:r>
            <a:endParaRPr sz="1400" b="0" i="0" u="none" strike="noStrike" cap="none">
              <a:solidFill>
                <a:srgbClr val="000000"/>
              </a:solidFill>
              <a:latin typeface="Arial"/>
              <a:ea typeface="Arial"/>
              <a:cs typeface="Arial"/>
              <a:sym typeface="Arial"/>
            </a:endParaRPr>
          </a:p>
        </p:txBody>
      </p:sp>
      <p:pic>
        <p:nvPicPr>
          <p:cNvPr id="283" name="Google Shape;283;p11"/>
          <p:cNvPicPr preferRelativeResize="0"/>
          <p:nvPr/>
        </p:nvPicPr>
        <p:blipFill rotWithShape="1">
          <a:blip r:embed="rId5">
            <a:alphaModFix/>
          </a:blip>
          <a:srcRect/>
          <a:stretch/>
        </p:blipFill>
        <p:spPr>
          <a:xfrm>
            <a:off x="11226800" y="5892800"/>
            <a:ext cx="812800" cy="812800"/>
          </a:xfrm>
          <a:prstGeom prst="rect">
            <a:avLst/>
          </a:prstGeom>
          <a:noFill/>
          <a:ln>
            <a:noFill/>
          </a:ln>
        </p:spPr>
      </p:pic>
      <p:sp>
        <p:nvSpPr>
          <p:cNvPr id="2" name="Slide Number Placeholder 1">
            <a:extLst>
              <a:ext uri="{FF2B5EF4-FFF2-40B4-BE49-F238E27FC236}">
                <a16:creationId xmlns:a16="http://schemas.microsoft.com/office/drawing/2014/main" id="{ACFF0EC0-D56F-4D17-A0AB-F0787051AA32}"/>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t>11</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83"/>
                                        </p:tgtEl>
                                        <p:attrNameLst>
                                          <p:attrName>style.visibility</p:attrName>
                                        </p:attrNameLst>
                                      </p:cBhvr>
                                      <p:to>
                                        <p:strVal val="visible"/>
                                      </p:to>
                                    </p:set>
                                    <p:animEffect transition="in" filter="fade">
                                      <p:cBhvr>
                                        <p:cTn id="7" dur="1"/>
                                        <p:tgtEl>
                                          <p:spTgt spid="2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pic>
        <p:nvPicPr>
          <p:cNvPr id="289" name="Google Shape;289;p12"/>
          <p:cNvPicPr preferRelativeResize="0"/>
          <p:nvPr/>
        </p:nvPicPr>
        <p:blipFill rotWithShape="1">
          <a:blip r:embed="rId3">
            <a:alphaModFix/>
          </a:blip>
          <a:srcRect/>
          <a:stretch/>
        </p:blipFill>
        <p:spPr>
          <a:xfrm>
            <a:off x="6400800" y="182880"/>
            <a:ext cx="5486400" cy="6096000"/>
          </a:xfrm>
          <a:prstGeom prst="rect">
            <a:avLst/>
          </a:prstGeom>
          <a:noFill/>
          <a:ln>
            <a:noFill/>
          </a:ln>
        </p:spPr>
      </p:pic>
      <p:sp>
        <p:nvSpPr>
          <p:cNvPr id="290" name="Google Shape;290;p12"/>
          <p:cNvSpPr txBox="1">
            <a:spLocks noGrp="1"/>
          </p:cNvSpPr>
          <p:nvPr>
            <p:ph type="title"/>
          </p:nvPr>
        </p:nvSpPr>
        <p:spPr>
          <a:xfrm>
            <a:off x="528298" y="11557"/>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E4E79"/>
              </a:buClr>
              <a:buSzPts val="3200"/>
              <a:buFont typeface="Arial Narrow"/>
              <a:buNone/>
            </a:pPr>
            <a:r>
              <a:rPr lang="en-US"/>
              <a:t>Visualize the Pacific marine heat wave:</a:t>
            </a:r>
            <a:endParaRPr/>
          </a:p>
        </p:txBody>
      </p:sp>
      <p:sp>
        <p:nvSpPr>
          <p:cNvPr id="292" name="Google Shape;292;p12"/>
          <p:cNvSpPr txBox="1">
            <a:spLocks noGrp="1"/>
          </p:cNvSpPr>
          <p:nvPr>
            <p:ph type="ftr" idx="11"/>
          </p:nvPr>
        </p:nvSpPr>
        <p:spPr>
          <a:xfrm>
            <a:off x="1221458" y="6441410"/>
            <a:ext cx="9369343"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latin typeface="Arial"/>
                <a:ea typeface="Arial"/>
                <a:cs typeface="Arial"/>
                <a:sym typeface="Arial"/>
              </a:rPr>
              <a:t>CoastWatch Satellite Course                                           http://coastwatch.noaa.gov</a:t>
            </a:r>
            <a:endParaRPr>
              <a:latin typeface="Arial"/>
              <a:ea typeface="Arial"/>
              <a:cs typeface="Arial"/>
              <a:sym typeface="Arial"/>
            </a:endParaRPr>
          </a:p>
        </p:txBody>
      </p:sp>
      <p:sp>
        <p:nvSpPr>
          <p:cNvPr id="293" name="Google Shape;293;p12"/>
          <p:cNvSpPr/>
          <p:nvPr/>
        </p:nvSpPr>
        <p:spPr>
          <a:xfrm>
            <a:off x="436916" y="1238845"/>
            <a:ext cx="5413561" cy="156966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sng" strike="noStrike" cap="none">
                <a:solidFill>
                  <a:schemeClr val="dk1"/>
                </a:solidFill>
                <a:latin typeface="Calibri"/>
                <a:ea typeface="Calibri"/>
                <a:cs typeface="Calibri"/>
                <a:sym typeface="Calibri"/>
                <a:hlinkClick r:id="rId4">
                  <a:extLst>
                    <a:ext uri="{A12FA001-AC4F-418D-AE19-62706E023703}">
                      <ahyp:hlinkClr xmlns:ahyp="http://schemas.microsoft.com/office/drawing/2018/hyperlinkcolor" val="tx"/>
                    </a:ext>
                  </a:extLst>
                </a:hlinkClick>
              </a:rPr>
              <a:t>https://coastwatch.pfeg.noaa.gov/erddap/griddap/NOAA_DHW_monthly.largePng?</a:t>
            </a:r>
            <a:r>
              <a:rPr lang="en-US" sz="2400" b="1" i="0" u="sng" strike="noStrike" cap="none">
                <a:solidFill>
                  <a:schemeClr val="dk1"/>
                </a:solidFill>
                <a:latin typeface="Calibri"/>
                <a:ea typeface="Calibri"/>
                <a:cs typeface="Calibri"/>
                <a:sym typeface="Calibri"/>
                <a:hlinkClick r:id="rId4">
                  <a:extLst>
                    <a:ext uri="{A12FA001-AC4F-418D-AE19-62706E023703}">
                      <ahyp:hlinkClr xmlns:ahyp="http://schemas.microsoft.com/office/drawing/2018/hyperlinkcolor" val="tx"/>
                    </a:ext>
                  </a:extLst>
                </a:hlinkClick>
              </a:rPr>
              <a:t>sea_surface_temperature_anomaly</a:t>
            </a:r>
            <a:r>
              <a:rPr lang="en-US" sz="2400" b="0" i="0" u="sng" strike="noStrike" cap="none">
                <a:solidFill>
                  <a:schemeClr val="dk1"/>
                </a:solidFill>
                <a:latin typeface="Calibri"/>
                <a:ea typeface="Calibri"/>
                <a:cs typeface="Calibri"/>
                <a:sym typeface="Calibri"/>
                <a:hlinkClick r:id="rId4">
                  <a:extLst>
                    <a:ext uri="{A12FA001-AC4F-418D-AE19-62706E023703}">
                      <ahyp:hlinkClr xmlns:ahyp="http://schemas.microsoft.com/office/drawing/2018/hyperlinkcolor" val="tx"/>
                    </a:ext>
                  </a:extLst>
                </a:hlinkClick>
              </a:rPr>
              <a:t>[(2019-09-15)][(70):(-10)][(-180):(-100)]</a:t>
            </a:r>
            <a:endParaRPr sz="2400" b="0" i="0" u="none" strike="noStrike" cap="none">
              <a:solidFill>
                <a:schemeClr val="dk1"/>
              </a:solidFill>
              <a:latin typeface="Calibri"/>
              <a:ea typeface="Calibri"/>
              <a:cs typeface="Calibri"/>
              <a:sym typeface="Calibri"/>
            </a:endParaRPr>
          </a:p>
        </p:txBody>
      </p:sp>
      <p:sp>
        <p:nvSpPr>
          <p:cNvPr id="294" name="Google Shape;294;p12"/>
          <p:cNvSpPr txBox="1"/>
          <p:nvPr/>
        </p:nvSpPr>
        <p:spPr>
          <a:xfrm>
            <a:off x="2461849" y="4149969"/>
            <a:ext cx="2726067"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Calibri"/>
                <a:ea typeface="Calibri"/>
                <a:cs typeface="Calibri"/>
                <a:sym typeface="Calibri"/>
              </a:rPr>
              <a:t>Produces this figure </a:t>
            </a:r>
            <a:endParaRPr sz="1400" b="0" i="0" u="none" strike="noStrike" cap="none">
              <a:solidFill>
                <a:srgbClr val="000000"/>
              </a:solidFill>
              <a:latin typeface="Arial"/>
              <a:ea typeface="Arial"/>
              <a:cs typeface="Arial"/>
              <a:sym typeface="Arial"/>
            </a:endParaRPr>
          </a:p>
        </p:txBody>
      </p:sp>
      <p:sp>
        <p:nvSpPr>
          <p:cNvPr id="295" name="Google Shape;295;p12"/>
          <p:cNvSpPr/>
          <p:nvPr/>
        </p:nvSpPr>
        <p:spPr>
          <a:xfrm>
            <a:off x="5141024" y="4325816"/>
            <a:ext cx="1252939" cy="152400"/>
          </a:xfrm>
          <a:prstGeom prst="rightArrow">
            <a:avLst>
              <a:gd name="adj1" fmla="val 50000"/>
              <a:gd name="adj2" fmla="val 50000"/>
            </a:avLst>
          </a:prstGeom>
          <a:solidFill>
            <a:schemeClr val="dk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96" name="Google Shape;296;p12"/>
          <p:cNvSpPr txBox="1"/>
          <p:nvPr/>
        </p:nvSpPr>
        <p:spPr>
          <a:xfrm>
            <a:off x="9143998" y="492370"/>
            <a:ext cx="2450223"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US" sz="2800" b="1" i="0" u="none" strike="noStrike" cap="none">
                <a:solidFill>
                  <a:schemeClr val="dk1"/>
                </a:solidFill>
                <a:latin typeface="Calibri"/>
                <a:ea typeface="Calibri"/>
                <a:cs typeface="Calibri"/>
                <a:sym typeface="Calibri"/>
              </a:rPr>
              <a:t>SSTA Sept 2019</a:t>
            </a:r>
            <a:endParaRPr sz="1400" b="0" i="0" u="none" strike="noStrike" cap="none">
              <a:solidFill>
                <a:srgbClr val="000000"/>
              </a:solidFill>
              <a:latin typeface="Arial"/>
              <a:ea typeface="Arial"/>
              <a:cs typeface="Arial"/>
              <a:sym typeface="Arial"/>
            </a:endParaRPr>
          </a:p>
        </p:txBody>
      </p:sp>
      <p:sp>
        <p:nvSpPr>
          <p:cNvPr id="297" name="Google Shape;297;p12"/>
          <p:cNvSpPr txBox="1"/>
          <p:nvPr/>
        </p:nvSpPr>
        <p:spPr>
          <a:xfrm>
            <a:off x="365680" y="5363308"/>
            <a:ext cx="5648259" cy="95410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1" u="none" strike="noStrike" cap="none">
                <a:solidFill>
                  <a:schemeClr val="dk1"/>
                </a:solidFill>
                <a:latin typeface="Calibri"/>
                <a:ea typeface="Calibri"/>
                <a:cs typeface="Calibri"/>
                <a:sym typeface="Calibri"/>
              </a:rPr>
              <a:t>Note: Changing the variable name produces an anomaly because this dataset has a variable with the SST anomaly in it.  Most datasets do not have an anomaly variable in them, so this modification will only work for this dataset. </a:t>
            </a:r>
            <a:endParaRPr sz="1400" b="0" i="0" u="none" strike="noStrike" cap="none">
              <a:solidFill>
                <a:srgbClr val="000000"/>
              </a:solidFill>
              <a:latin typeface="Arial"/>
              <a:ea typeface="Arial"/>
              <a:cs typeface="Arial"/>
              <a:sym typeface="Arial"/>
            </a:endParaRPr>
          </a:p>
        </p:txBody>
      </p:sp>
      <p:pic>
        <p:nvPicPr>
          <p:cNvPr id="298" name="Google Shape;298;p12"/>
          <p:cNvPicPr preferRelativeResize="0"/>
          <p:nvPr/>
        </p:nvPicPr>
        <p:blipFill rotWithShape="1">
          <a:blip r:embed="rId5">
            <a:alphaModFix/>
          </a:blip>
          <a:srcRect/>
          <a:stretch/>
        </p:blipFill>
        <p:spPr>
          <a:xfrm>
            <a:off x="11226800" y="5892800"/>
            <a:ext cx="812800" cy="812800"/>
          </a:xfrm>
          <a:prstGeom prst="rect">
            <a:avLst/>
          </a:prstGeom>
          <a:noFill/>
          <a:ln>
            <a:noFill/>
          </a:ln>
        </p:spPr>
      </p:pic>
      <p:sp>
        <p:nvSpPr>
          <p:cNvPr id="2" name="Slide Number Placeholder 1">
            <a:extLst>
              <a:ext uri="{FF2B5EF4-FFF2-40B4-BE49-F238E27FC236}">
                <a16:creationId xmlns:a16="http://schemas.microsoft.com/office/drawing/2014/main" id="{6B64D409-631B-479B-B2B9-0C7B3573FA5D}"/>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t>12</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98"/>
                                        </p:tgtEl>
                                        <p:attrNameLst>
                                          <p:attrName>style.visibility</p:attrName>
                                        </p:attrNameLst>
                                      </p:cBhvr>
                                      <p:to>
                                        <p:strVal val="visible"/>
                                      </p:to>
                                    </p:set>
                                    <p:animEffect transition="in" filter="fade">
                                      <p:cBhvr>
                                        <p:cTn id="7" dur="1"/>
                                        <p:tgtEl>
                                          <p:spTgt spid="2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pic>
        <p:nvPicPr>
          <p:cNvPr id="304" name="Google Shape;304;p13"/>
          <p:cNvPicPr preferRelativeResize="0"/>
          <p:nvPr/>
        </p:nvPicPr>
        <p:blipFill rotWithShape="1">
          <a:blip r:embed="rId3">
            <a:alphaModFix/>
          </a:blip>
          <a:srcRect/>
          <a:stretch/>
        </p:blipFill>
        <p:spPr>
          <a:xfrm>
            <a:off x="6400800" y="182880"/>
            <a:ext cx="5486400" cy="6096000"/>
          </a:xfrm>
          <a:prstGeom prst="rect">
            <a:avLst/>
          </a:prstGeom>
          <a:noFill/>
          <a:ln>
            <a:noFill/>
          </a:ln>
        </p:spPr>
      </p:pic>
      <p:sp>
        <p:nvSpPr>
          <p:cNvPr id="305" name="Google Shape;305;p13"/>
          <p:cNvSpPr txBox="1">
            <a:spLocks noGrp="1"/>
          </p:cNvSpPr>
          <p:nvPr>
            <p:ph type="title"/>
          </p:nvPr>
        </p:nvSpPr>
        <p:spPr>
          <a:xfrm>
            <a:off x="528298" y="11557"/>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E4E79"/>
              </a:buClr>
              <a:buSzPts val="3200"/>
              <a:buFont typeface="Arial Narrow"/>
              <a:buNone/>
            </a:pPr>
            <a:r>
              <a:rPr lang="en-US"/>
              <a:t>Create a 2D timeseries:</a:t>
            </a:r>
            <a:endParaRPr/>
          </a:p>
        </p:txBody>
      </p:sp>
      <p:sp>
        <p:nvSpPr>
          <p:cNvPr id="307" name="Google Shape;307;p13"/>
          <p:cNvSpPr txBox="1">
            <a:spLocks noGrp="1"/>
          </p:cNvSpPr>
          <p:nvPr>
            <p:ph type="ftr" idx="11"/>
          </p:nvPr>
        </p:nvSpPr>
        <p:spPr>
          <a:xfrm>
            <a:off x="1221458" y="6441410"/>
            <a:ext cx="9369343"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latin typeface="Arial"/>
                <a:ea typeface="Arial"/>
                <a:cs typeface="Arial"/>
                <a:sym typeface="Arial"/>
              </a:rPr>
              <a:t>CoastWatch Satellite Course                                           http://coastwatch.noaa.gov</a:t>
            </a:r>
            <a:endParaRPr>
              <a:latin typeface="Arial"/>
              <a:ea typeface="Arial"/>
              <a:cs typeface="Arial"/>
              <a:sym typeface="Arial"/>
            </a:endParaRPr>
          </a:p>
        </p:txBody>
      </p:sp>
      <p:sp>
        <p:nvSpPr>
          <p:cNvPr id="308" name="Google Shape;308;p13"/>
          <p:cNvSpPr/>
          <p:nvPr/>
        </p:nvSpPr>
        <p:spPr>
          <a:xfrm>
            <a:off x="436916" y="1238845"/>
            <a:ext cx="5448069" cy="156966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sng" strike="noStrike" cap="none">
                <a:solidFill>
                  <a:schemeClr val="dk1"/>
                </a:solidFill>
                <a:latin typeface="Calibri"/>
                <a:ea typeface="Calibri"/>
                <a:cs typeface="Calibri"/>
                <a:sym typeface="Calibri"/>
                <a:hlinkClick r:id="rId4">
                  <a:extLst>
                    <a:ext uri="{A12FA001-AC4F-418D-AE19-62706E023703}">
                      <ahyp:hlinkClr xmlns:ahyp="http://schemas.microsoft.com/office/drawing/2018/hyperlinkcolor" val="tx"/>
                    </a:ext>
                  </a:extLst>
                </a:hlinkClick>
              </a:rPr>
              <a:t>https://coastwatch.pfeg.noaa.gov/erddap/griddap/NOAA_DHW_monthly.largePng?</a:t>
            </a:r>
            <a:r>
              <a:rPr lang="en-US" sz="2400" b="1" i="0" u="sng" strike="noStrike" cap="none">
                <a:solidFill>
                  <a:schemeClr val="dk1"/>
                </a:solidFill>
                <a:latin typeface="Calibri"/>
                <a:ea typeface="Calibri"/>
                <a:cs typeface="Calibri"/>
                <a:sym typeface="Calibri"/>
                <a:hlinkClick r:id="rId4">
                  <a:extLst>
                    <a:ext uri="{A12FA001-AC4F-418D-AE19-62706E023703}">
                      <ahyp:hlinkClr xmlns:ahyp="http://schemas.microsoft.com/office/drawing/2018/hyperlinkcolor" val="tx"/>
                    </a:ext>
                  </a:extLst>
                </a:hlinkClick>
              </a:rPr>
              <a:t>sea_surface_temperature_anomaly</a:t>
            </a:r>
            <a:r>
              <a:rPr lang="en-US" sz="2400" b="0" i="0" u="sng" strike="noStrike" cap="none">
                <a:solidFill>
                  <a:schemeClr val="dk1"/>
                </a:solidFill>
                <a:latin typeface="Calibri"/>
                <a:ea typeface="Calibri"/>
                <a:cs typeface="Calibri"/>
                <a:sym typeface="Calibri"/>
                <a:hlinkClick r:id="rId4">
                  <a:extLst>
                    <a:ext uri="{A12FA001-AC4F-418D-AE19-62706E023703}">
                      <ahyp:hlinkClr xmlns:ahyp="http://schemas.microsoft.com/office/drawing/2018/hyperlinkcolor" val="tx"/>
                    </a:ext>
                  </a:extLst>
                </a:hlinkClick>
              </a:rPr>
              <a:t>[(2019-09-15)][(70):(-10)][(-180):(-100)]</a:t>
            </a:r>
            <a:endParaRPr sz="2400" b="0" i="0" u="none" strike="noStrike" cap="none">
              <a:solidFill>
                <a:schemeClr val="dk1"/>
              </a:solidFill>
              <a:latin typeface="Calibri"/>
              <a:ea typeface="Calibri"/>
              <a:cs typeface="Calibri"/>
              <a:sym typeface="Calibri"/>
            </a:endParaRPr>
          </a:p>
        </p:txBody>
      </p:sp>
      <p:sp>
        <p:nvSpPr>
          <p:cNvPr id="309" name="Google Shape;309;p13"/>
          <p:cNvSpPr txBox="1"/>
          <p:nvPr/>
        </p:nvSpPr>
        <p:spPr>
          <a:xfrm>
            <a:off x="9143998" y="492370"/>
            <a:ext cx="2450223"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US" sz="2800" b="1" i="0" u="none" strike="noStrike" cap="none">
                <a:solidFill>
                  <a:schemeClr val="dk1"/>
                </a:solidFill>
                <a:latin typeface="Calibri"/>
                <a:ea typeface="Calibri"/>
                <a:cs typeface="Calibri"/>
                <a:sym typeface="Calibri"/>
              </a:rPr>
              <a:t>SSTA Sept 2019</a:t>
            </a:r>
            <a:endParaRPr sz="1400" b="0" i="0" u="none" strike="noStrike" cap="none">
              <a:solidFill>
                <a:srgbClr val="000000"/>
              </a:solidFill>
              <a:latin typeface="Arial"/>
              <a:ea typeface="Arial"/>
              <a:cs typeface="Arial"/>
              <a:sym typeface="Arial"/>
            </a:endParaRPr>
          </a:p>
        </p:txBody>
      </p:sp>
      <p:sp>
        <p:nvSpPr>
          <p:cNvPr id="310" name="Google Shape;310;p13"/>
          <p:cNvSpPr txBox="1"/>
          <p:nvPr/>
        </p:nvSpPr>
        <p:spPr>
          <a:xfrm>
            <a:off x="398591" y="3270741"/>
            <a:ext cx="5331064" cy="258532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Next we will examine the temporal evolution of the warm “blob” by making a Hovmöller diagram, a hybrid map with time on one axis, and latitude or longitude on the other.  We will make a slice through 30°N.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We can do this by setting the y-axis to time on the “Make a Graph” page: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cxnSp>
        <p:nvCxnSpPr>
          <p:cNvPr id="311" name="Google Shape;311;p13"/>
          <p:cNvCxnSpPr/>
          <p:nvPr/>
        </p:nvCxnSpPr>
        <p:spPr>
          <a:xfrm>
            <a:off x="6717323" y="2790092"/>
            <a:ext cx="3873478" cy="0"/>
          </a:xfrm>
          <a:prstGeom prst="straightConnector1">
            <a:avLst/>
          </a:prstGeom>
          <a:noFill/>
          <a:ln w="57150" cap="flat" cmpd="sng">
            <a:solidFill>
              <a:schemeClr val="dk1"/>
            </a:solidFill>
            <a:prstDash val="solid"/>
            <a:miter lim="800000"/>
            <a:headEnd type="none" w="sm" len="sm"/>
            <a:tailEnd type="none" w="sm" len="sm"/>
          </a:ln>
        </p:spPr>
      </p:cxnSp>
      <p:cxnSp>
        <p:nvCxnSpPr>
          <p:cNvPr id="312" name="Google Shape;312;p13"/>
          <p:cNvCxnSpPr/>
          <p:nvPr/>
        </p:nvCxnSpPr>
        <p:spPr>
          <a:xfrm rot="10800000" flipH="1">
            <a:off x="5786098" y="2919046"/>
            <a:ext cx="770032" cy="867508"/>
          </a:xfrm>
          <a:prstGeom prst="straightConnector1">
            <a:avLst/>
          </a:prstGeom>
          <a:noFill/>
          <a:ln w="25400" cap="flat" cmpd="sng">
            <a:solidFill>
              <a:srgbClr val="0C0C0C"/>
            </a:solidFill>
            <a:prstDash val="solid"/>
            <a:miter lim="800000"/>
            <a:headEnd type="none" w="sm" len="sm"/>
            <a:tailEnd type="triangle" w="med" len="med"/>
          </a:ln>
        </p:spPr>
      </p:cxnSp>
      <p:pic>
        <p:nvPicPr>
          <p:cNvPr id="313" name="Google Shape;313;p13"/>
          <p:cNvPicPr preferRelativeResize="0"/>
          <p:nvPr/>
        </p:nvPicPr>
        <p:blipFill rotWithShape="1">
          <a:blip r:embed="rId5">
            <a:alphaModFix/>
          </a:blip>
          <a:srcRect l="1863"/>
          <a:stretch/>
        </p:blipFill>
        <p:spPr>
          <a:xfrm>
            <a:off x="2762811" y="5075355"/>
            <a:ext cx="3637989" cy="1073382"/>
          </a:xfrm>
          <a:prstGeom prst="rect">
            <a:avLst/>
          </a:prstGeom>
          <a:noFill/>
          <a:ln>
            <a:noFill/>
          </a:ln>
        </p:spPr>
      </p:pic>
      <p:sp>
        <p:nvSpPr>
          <p:cNvPr id="314" name="Google Shape;314;p13"/>
          <p:cNvSpPr/>
          <p:nvPr/>
        </p:nvSpPr>
        <p:spPr>
          <a:xfrm>
            <a:off x="2358259" y="5590550"/>
            <a:ext cx="2860431" cy="235819"/>
          </a:xfrm>
          <a:prstGeom prst="ellipse">
            <a:avLst/>
          </a:prstGeom>
          <a:noFill/>
          <a:ln w="28575"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315" name="Google Shape;315;p13"/>
          <p:cNvPicPr preferRelativeResize="0"/>
          <p:nvPr/>
        </p:nvPicPr>
        <p:blipFill rotWithShape="1">
          <a:blip r:embed="rId6">
            <a:alphaModFix/>
          </a:blip>
          <a:srcRect/>
          <a:stretch/>
        </p:blipFill>
        <p:spPr>
          <a:xfrm>
            <a:off x="11226800" y="5892800"/>
            <a:ext cx="812800" cy="812800"/>
          </a:xfrm>
          <a:prstGeom prst="rect">
            <a:avLst/>
          </a:prstGeom>
          <a:noFill/>
          <a:ln>
            <a:noFill/>
          </a:ln>
        </p:spPr>
      </p:pic>
      <p:sp>
        <p:nvSpPr>
          <p:cNvPr id="2" name="Slide Number Placeholder 1">
            <a:extLst>
              <a:ext uri="{FF2B5EF4-FFF2-40B4-BE49-F238E27FC236}">
                <a16:creationId xmlns:a16="http://schemas.microsoft.com/office/drawing/2014/main" id="{7ACD77F4-E7DA-437F-8006-F862EF0EFCC2}"/>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t>13</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15"/>
                                        </p:tgtEl>
                                        <p:attrNameLst>
                                          <p:attrName>style.visibility</p:attrName>
                                        </p:attrNameLst>
                                      </p:cBhvr>
                                      <p:to>
                                        <p:strVal val="visible"/>
                                      </p:to>
                                    </p:set>
                                    <p:animEffect transition="in" filter="fade">
                                      <p:cBhvr>
                                        <p:cTn id="7" dur="1"/>
                                        <p:tgtEl>
                                          <p:spTgt spid="3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p14"/>
          <p:cNvSpPr txBox="1">
            <a:spLocks noGrp="1"/>
          </p:cNvSpPr>
          <p:nvPr>
            <p:ph type="title"/>
          </p:nvPr>
        </p:nvSpPr>
        <p:spPr>
          <a:xfrm>
            <a:off x="528298" y="11557"/>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E4E79"/>
              </a:buClr>
              <a:buSzPts val="3200"/>
              <a:buFont typeface="Arial Narrow"/>
              <a:buNone/>
            </a:pPr>
            <a:r>
              <a:rPr lang="en-US"/>
              <a:t>Generate a Hovmöller diagram</a:t>
            </a:r>
            <a:endParaRPr/>
          </a:p>
        </p:txBody>
      </p:sp>
      <p:sp>
        <p:nvSpPr>
          <p:cNvPr id="323" name="Google Shape;323;p14"/>
          <p:cNvSpPr txBox="1">
            <a:spLocks noGrp="1"/>
          </p:cNvSpPr>
          <p:nvPr>
            <p:ph type="ftr" idx="11"/>
          </p:nvPr>
        </p:nvSpPr>
        <p:spPr>
          <a:xfrm>
            <a:off x="1221458" y="6441410"/>
            <a:ext cx="9369343"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latin typeface="Arial"/>
                <a:ea typeface="Arial"/>
                <a:cs typeface="Arial"/>
                <a:sym typeface="Arial"/>
              </a:rPr>
              <a:t>CoastWatch Satellite Course                                           http://coastwatch.noaa.gov</a:t>
            </a:r>
            <a:endParaRPr>
              <a:latin typeface="Arial"/>
              <a:ea typeface="Arial"/>
              <a:cs typeface="Arial"/>
              <a:sym typeface="Arial"/>
            </a:endParaRPr>
          </a:p>
        </p:txBody>
      </p:sp>
      <p:sp>
        <p:nvSpPr>
          <p:cNvPr id="324" name="Google Shape;324;p14"/>
          <p:cNvSpPr/>
          <p:nvPr/>
        </p:nvSpPr>
        <p:spPr>
          <a:xfrm>
            <a:off x="436916" y="1238845"/>
            <a:ext cx="5448069" cy="156966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sng" strike="noStrike" cap="none">
                <a:solidFill>
                  <a:schemeClr val="dk1"/>
                </a:solidFill>
                <a:latin typeface="Calibri"/>
                <a:ea typeface="Calibri"/>
                <a:cs typeface="Calibri"/>
                <a:sym typeface="Calibri"/>
                <a:hlinkClick r:id="rId3">
                  <a:extLst>
                    <a:ext uri="{A12FA001-AC4F-418D-AE19-62706E023703}">
                      <ahyp:hlinkClr xmlns:ahyp="http://schemas.microsoft.com/office/drawing/2018/hyperlinkcolor" val="tx"/>
                    </a:ext>
                  </a:extLst>
                </a:hlinkClick>
              </a:rPr>
              <a:t>https://coastwatch.pfeg.noaa.gov/erddap/griddap/NOAA_DHW_monthly.largePng?</a:t>
            </a:r>
            <a:r>
              <a:rPr lang="en-US" sz="2400" b="1" i="0" u="sng" strike="noStrike" cap="none">
                <a:solidFill>
                  <a:schemeClr val="dk1"/>
                </a:solidFill>
                <a:latin typeface="Calibri"/>
                <a:ea typeface="Calibri"/>
                <a:cs typeface="Calibri"/>
                <a:sym typeface="Calibri"/>
                <a:hlinkClick r:id="rId3">
                  <a:extLst>
                    <a:ext uri="{A12FA001-AC4F-418D-AE19-62706E023703}">
                      <ahyp:hlinkClr xmlns:ahyp="http://schemas.microsoft.com/office/drawing/2018/hyperlinkcolor" val="tx"/>
                    </a:ext>
                  </a:extLst>
                </a:hlinkClick>
              </a:rPr>
              <a:t>sea_surface_temperature_anomaly</a:t>
            </a:r>
            <a:r>
              <a:rPr lang="en-US" sz="2400" b="0" i="0" u="sng" strike="noStrike" cap="none">
                <a:solidFill>
                  <a:schemeClr val="dk1"/>
                </a:solidFill>
                <a:latin typeface="Calibri"/>
                <a:ea typeface="Calibri"/>
                <a:cs typeface="Calibri"/>
                <a:sym typeface="Calibri"/>
                <a:hlinkClick r:id="rId3">
                  <a:extLst>
                    <a:ext uri="{A12FA001-AC4F-418D-AE19-62706E023703}">
                      <ahyp:hlinkClr xmlns:ahyp="http://schemas.microsoft.com/office/drawing/2018/hyperlinkcolor" val="tx"/>
                    </a:ext>
                  </a:extLst>
                </a:hlinkClick>
              </a:rPr>
              <a:t>[(1985-01-15):(2019-12-16)][(30)][(-180):(-116)]</a:t>
            </a:r>
            <a:endParaRPr sz="2400" b="0" i="0" u="none" strike="noStrike" cap="none">
              <a:solidFill>
                <a:schemeClr val="dk1"/>
              </a:solidFill>
              <a:latin typeface="Calibri"/>
              <a:ea typeface="Calibri"/>
              <a:cs typeface="Calibri"/>
              <a:sym typeface="Calibri"/>
            </a:endParaRPr>
          </a:p>
        </p:txBody>
      </p:sp>
      <p:sp>
        <p:nvSpPr>
          <p:cNvPr id="325" name="Google Shape;325;p14"/>
          <p:cNvSpPr txBox="1"/>
          <p:nvPr/>
        </p:nvSpPr>
        <p:spPr>
          <a:xfrm>
            <a:off x="398591" y="3270741"/>
            <a:ext cx="5331064" cy="6463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pic>
        <p:nvPicPr>
          <p:cNvPr id="326" name="Google Shape;326;p14"/>
          <p:cNvPicPr preferRelativeResize="0"/>
          <p:nvPr/>
        </p:nvPicPr>
        <p:blipFill rotWithShape="1">
          <a:blip r:embed="rId4">
            <a:alphaModFix/>
          </a:blip>
          <a:srcRect t="1497"/>
          <a:stretch/>
        </p:blipFill>
        <p:spPr>
          <a:xfrm>
            <a:off x="6303788" y="164123"/>
            <a:ext cx="5644958" cy="6178202"/>
          </a:xfrm>
          <a:prstGeom prst="rect">
            <a:avLst/>
          </a:prstGeom>
          <a:noFill/>
          <a:ln>
            <a:noFill/>
          </a:ln>
        </p:spPr>
      </p:pic>
      <p:sp>
        <p:nvSpPr>
          <p:cNvPr id="327" name="Google Shape;327;p14"/>
          <p:cNvSpPr txBox="1"/>
          <p:nvPr/>
        </p:nvSpPr>
        <p:spPr>
          <a:xfrm>
            <a:off x="2543910" y="3176957"/>
            <a:ext cx="2726067"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Calibri"/>
                <a:ea typeface="Calibri"/>
                <a:cs typeface="Calibri"/>
                <a:sym typeface="Calibri"/>
              </a:rPr>
              <a:t>Produces this figure </a:t>
            </a:r>
            <a:endParaRPr sz="1400" b="0" i="0" u="none" strike="noStrike" cap="none">
              <a:solidFill>
                <a:srgbClr val="000000"/>
              </a:solidFill>
              <a:latin typeface="Arial"/>
              <a:ea typeface="Arial"/>
              <a:cs typeface="Arial"/>
              <a:sym typeface="Arial"/>
            </a:endParaRPr>
          </a:p>
        </p:txBody>
      </p:sp>
      <p:sp>
        <p:nvSpPr>
          <p:cNvPr id="328" name="Google Shape;328;p14"/>
          <p:cNvSpPr/>
          <p:nvPr/>
        </p:nvSpPr>
        <p:spPr>
          <a:xfrm>
            <a:off x="5223085" y="3352804"/>
            <a:ext cx="1252939" cy="152400"/>
          </a:xfrm>
          <a:prstGeom prst="rightArrow">
            <a:avLst>
              <a:gd name="adj1" fmla="val 50000"/>
              <a:gd name="adj2" fmla="val 50000"/>
            </a:avLst>
          </a:prstGeom>
          <a:solidFill>
            <a:schemeClr val="dk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29" name="Google Shape;329;p14"/>
          <p:cNvSpPr txBox="1"/>
          <p:nvPr/>
        </p:nvSpPr>
        <p:spPr>
          <a:xfrm>
            <a:off x="436915" y="4513385"/>
            <a:ext cx="5448069" cy="120032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While most of the last 20 years the N. Pacific (at 30°N) has experienced warmer than usual temperatures, only in the past few years has this phenomena spread to coast (east of 120°W).  </a:t>
            </a:r>
            <a:endParaRPr sz="1400" b="0" i="0" u="none" strike="noStrike" cap="none">
              <a:solidFill>
                <a:srgbClr val="000000"/>
              </a:solidFill>
              <a:latin typeface="Arial"/>
              <a:ea typeface="Arial"/>
              <a:cs typeface="Arial"/>
              <a:sym typeface="Arial"/>
            </a:endParaRPr>
          </a:p>
        </p:txBody>
      </p:sp>
      <p:pic>
        <p:nvPicPr>
          <p:cNvPr id="330" name="Google Shape;330;p14"/>
          <p:cNvPicPr preferRelativeResize="0"/>
          <p:nvPr/>
        </p:nvPicPr>
        <p:blipFill rotWithShape="1">
          <a:blip r:embed="rId5">
            <a:alphaModFix/>
          </a:blip>
          <a:srcRect/>
          <a:stretch/>
        </p:blipFill>
        <p:spPr>
          <a:xfrm>
            <a:off x="11226800" y="5892800"/>
            <a:ext cx="812800" cy="812800"/>
          </a:xfrm>
          <a:prstGeom prst="rect">
            <a:avLst/>
          </a:prstGeom>
          <a:noFill/>
          <a:ln>
            <a:noFill/>
          </a:ln>
        </p:spPr>
      </p:pic>
      <p:sp>
        <p:nvSpPr>
          <p:cNvPr id="2" name="Slide Number Placeholder 1">
            <a:extLst>
              <a:ext uri="{FF2B5EF4-FFF2-40B4-BE49-F238E27FC236}">
                <a16:creationId xmlns:a16="http://schemas.microsoft.com/office/drawing/2014/main" id="{BF409B4B-24C7-4C14-885F-DA941E63B9D4}"/>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t>14</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30"/>
                                        </p:tgtEl>
                                        <p:attrNameLst>
                                          <p:attrName>style.visibility</p:attrName>
                                        </p:attrNameLst>
                                      </p:cBhvr>
                                      <p:to>
                                        <p:strVal val="visible"/>
                                      </p:to>
                                    </p:set>
                                    <p:animEffect transition="in" filter="fade">
                                      <p:cBhvr>
                                        <p:cTn id="7" dur="1"/>
                                        <p:tgtEl>
                                          <p:spTgt spid="3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Google Shape;336;p15"/>
          <p:cNvSpPr txBox="1">
            <a:spLocks noGrp="1"/>
          </p:cNvSpPr>
          <p:nvPr>
            <p:ph type="title"/>
          </p:nvPr>
        </p:nvSpPr>
        <p:spPr>
          <a:xfrm>
            <a:off x="528298" y="11557"/>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E4E79"/>
              </a:buClr>
              <a:buSzPts val="3200"/>
              <a:buFont typeface="Arial Narrow"/>
              <a:buNone/>
            </a:pPr>
            <a:r>
              <a:rPr lang="en-US"/>
              <a:t>Generate a Timeseries </a:t>
            </a:r>
            <a:endParaRPr/>
          </a:p>
        </p:txBody>
      </p:sp>
      <p:sp>
        <p:nvSpPr>
          <p:cNvPr id="338" name="Google Shape;338;p15"/>
          <p:cNvSpPr txBox="1">
            <a:spLocks noGrp="1"/>
          </p:cNvSpPr>
          <p:nvPr>
            <p:ph type="ftr" idx="11"/>
          </p:nvPr>
        </p:nvSpPr>
        <p:spPr>
          <a:xfrm>
            <a:off x="1221458" y="6441410"/>
            <a:ext cx="9369343"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latin typeface="Arial"/>
                <a:ea typeface="Arial"/>
                <a:cs typeface="Arial"/>
                <a:sym typeface="Arial"/>
              </a:rPr>
              <a:t>CoastWatch Satellite Course                                           http://coastwatch.noaa.gov</a:t>
            </a:r>
            <a:endParaRPr>
              <a:latin typeface="Arial"/>
              <a:ea typeface="Arial"/>
              <a:cs typeface="Arial"/>
              <a:sym typeface="Arial"/>
            </a:endParaRPr>
          </a:p>
        </p:txBody>
      </p:sp>
      <p:sp>
        <p:nvSpPr>
          <p:cNvPr id="339" name="Google Shape;339;p15"/>
          <p:cNvSpPr/>
          <p:nvPr/>
        </p:nvSpPr>
        <p:spPr>
          <a:xfrm>
            <a:off x="436916" y="1238845"/>
            <a:ext cx="5448069" cy="267761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400" b="0" i="0" u="sng" strike="noStrike" cap="none">
                <a:solidFill>
                  <a:schemeClr val="dk1"/>
                </a:solidFill>
                <a:latin typeface="Calibri"/>
                <a:ea typeface="Calibri"/>
                <a:cs typeface="Calibri"/>
                <a:sym typeface="Calibri"/>
                <a:hlinkClick r:id="rId3">
                  <a:extLst>
                    <a:ext uri="{A12FA001-AC4F-418D-AE19-62706E023703}">
                      <ahyp:hlinkClr xmlns:ahyp="http://schemas.microsoft.com/office/drawing/2018/hyperlinkcolor" val="tx"/>
                    </a:ext>
                  </a:extLst>
                </a:hlinkClick>
              </a:rPr>
              <a:t>https://coastwatch.pfeg.noaa.gov/erddap/griddap/NOAA_DHW_monthly.largePng?sea_surface_temperature_anomaly[(1985-01-16T00:00:00Z):(2020-12-16T00:00:00Z)][(60)][(-170)</a:t>
            </a:r>
            <a:r>
              <a:rPr lang="en-US" sz="2400" b="0" i="0" u="sng" strike="noStrike" cap="none">
                <a:solidFill>
                  <a:schemeClr val="dk1"/>
                </a:solidFill>
                <a:latin typeface="Calibri"/>
                <a:ea typeface="Calibri"/>
                <a:cs typeface="Calibri"/>
                <a:sym typeface="Calibri"/>
              </a:rPr>
              <a:t>]</a:t>
            </a:r>
            <a:endParaRPr/>
          </a:p>
          <a:p>
            <a:pPr marL="0" marR="0" lvl="0" indent="0" algn="l" rtl="0">
              <a:lnSpc>
                <a:spcPct val="100000"/>
              </a:lnSpc>
              <a:spcBef>
                <a:spcPts val="0"/>
              </a:spcBef>
              <a:spcAft>
                <a:spcPts val="0"/>
              </a:spcAft>
              <a:buNone/>
            </a:pPr>
            <a:endParaRPr sz="2400" b="0" i="0" u="sng"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None/>
            </a:pPr>
            <a:endParaRPr sz="2400" b="0" i="0" u="none" strike="noStrike" cap="none">
              <a:solidFill>
                <a:schemeClr val="dk1"/>
              </a:solidFill>
              <a:latin typeface="Calibri"/>
              <a:ea typeface="Calibri"/>
              <a:cs typeface="Calibri"/>
              <a:sym typeface="Calibri"/>
            </a:endParaRPr>
          </a:p>
        </p:txBody>
      </p:sp>
      <p:sp>
        <p:nvSpPr>
          <p:cNvPr id="340" name="Google Shape;340;p15"/>
          <p:cNvSpPr txBox="1"/>
          <p:nvPr/>
        </p:nvSpPr>
        <p:spPr>
          <a:xfrm>
            <a:off x="398591" y="3270741"/>
            <a:ext cx="5331064" cy="6463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41" name="Google Shape;341;p15"/>
          <p:cNvSpPr txBox="1"/>
          <p:nvPr/>
        </p:nvSpPr>
        <p:spPr>
          <a:xfrm>
            <a:off x="2543910" y="3176957"/>
            <a:ext cx="2726067"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Calibri"/>
                <a:ea typeface="Calibri"/>
                <a:cs typeface="Calibri"/>
                <a:sym typeface="Calibri"/>
              </a:rPr>
              <a:t>Produces this figure </a:t>
            </a:r>
            <a:endParaRPr sz="1400" b="0" i="0" u="none" strike="noStrike" cap="none">
              <a:solidFill>
                <a:srgbClr val="000000"/>
              </a:solidFill>
              <a:latin typeface="Arial"/>
              <a:ea typeface="Arial"/>
              <a:cs typeface="Arial"/>
              <a:sym typeface="Arial"/>
            </a:endParaRPr>
          </a:p>
        </p:txBody>
      </p:sp>
      <p:sp>
        <p:nvSpPr>
          <p:cNvPr id="342" name="Google Shape;342;p15"/>
          <p:cNvSpPr/>
          <p:nvPr/>
        </p:nvSpPr>
        <p:spPr>
          <a:xfrm>
            <a:off x="5223085" y="3352804"/>
            <a:ext cx="1252939" cy="152400"/>
          </a:xfrm>
          <a:prstGeom prst="rightArrow">
            <a:avLst>
              <a:gd name="adj1" fmla="val 50000"/>
              <a:gd name="adj2" fmla="val 50000"/>
            </a:avLst>
          </a:prstGeom>
          <a:solidFill>
            <a:schemeClr val="dk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43" name="Google Shape;343;p15"/>
          <p:cNvSpPr txBox="1"/>
          <p:nvPr/>
        </p:nvSpPr>
        <p:spPr>
          <a:xfrm>
            <a:off x="436915" y="4513385"/>
            <a:ext cx="5448069" cy="92333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Select ‘linesAndMarkers’ under Graph Type on the Make a Graph page (.graph) to create a timeseries at any point in the dataset </a:t>
            </a:r>
            <a:endParaRPr sz="1400" b="0" i="0" u="none" strike="noStrike" cap="none">
              <a:solidFill>
                <a:srgbClr val="000000"/>
              </a:solidFill>
              <a:latin typeface="Arial"/>
              <a:ea typeface="Arial"/>
              <a:cs typeface="Arial"/>
              <a:sym typeface="Arial"/>
            </a:endParaRPr>
          </a:p>
        </p:txBody>
      </p:sp>
      <p:pic>
        <p:nvPicPr>
          <p:cNvPr id="344" name="Google Shape;344;p15"/>
          <p:cNvPicPr preferRelativeResize="0"/>
          <p:nvPr/>
        </p:nvPicPr>
        <p:blipFill rotWithShape="1">
          <a:blip r:embed="rId4">
            <a:alphaModFix/>
          </a:blip>
          <a:srcRect/>
          <a:stretch/>
        </p:blipFill>
        <p:spPr>
          <a:xfrm>
            <a:off x="6832793" y="378070"/>
            <a:ext cx="5206807" cy="5785341"/>
          </a:xfrm>
          <a:prstGeom prst="rect">
            <a:avLst/>
          </a:prstGeom>
          <a:noFill/>
          <a:ln>
            <a:noFill/>
          </a:ln>
        </p:spPr>
      </p:pic>
      <p:sp>
        <p:nvSpPr>
          <p:cNvPr id="345" name="Google Shape;345;p15"/>
          <p:cNvSpPr txBox="1"/>
          <p:nvPr/>
        </p:nvSpPr>
        <p:spPr>
          <a:xfrm>
            <a:off x="7517782" y="657222"/>
            <a:ext cx="1896673"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∆SST 60°N, 170°W</a:t>
            </a:r>
            <a:endParaRPr sz="1400" b="0" i="0" u="none" strike="noStrike" cap="none">
              <a:solidFill>
                <a:srgbClr val="000000"/>
              </a:solidFill>
              <a:latin typeface="Arial"/>
              <a:ea typeface="Arial"/>
              <a:cs typeface="Arial"/>
              <a:sym typeface="Arial"/>
            </a:endParaRPr>
          </a:p>
        </p:txBody>
      </p:sp>
      <p:pic>
        <p:nvPicPr>
          <p:cNvPr id="346" name="Google Shape;346;p15"/>
          <p:cNvPicPr preferRelativeResize="0"/>
          <p:nvPr/>
        </p:nvPicPr>
        <p:blipFill rotWithShape="1">
          <a:blip r:embed="rId5">
            <a:alphaModFix/>
          </a:blip>
          <a:srcRect/>
          <a:stretch/>
        </p:blipFill>
        <p:spPr>
          <a:xfrm>
            <a:off x="11226800" y="5892800"/>
            <a:ext cx="812800" cy="812800"/>
          </a:xfrm>
          <a:prstGeom prst="rect">
            <a:avLst/>
          </a:prstGeom>
          <a:noFill/>
          <a:ln>
            <a:noFill/>
          </a:ln>
        </p:spPr>
      </p:pic>
      <p:sp>
        <p:nvSpPr>
          <p:cNvPr id="2" name="Slide Number Placeholder 1">
            <a:extLst>
              <a:ext uri="{FF2B5EF4-FFF2-40B4-BE49-F238E27FC236}">
                <a16:creationId xmlns:a16="http://schemas.microsoft.com/office/drawing/2014/main" id="{89D72182-CDC5-459B-945E-656E63E9AC84}"/>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t>15</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46"/>
                                        </p:tgtEl>
                                        <p:attrNameLst>
                                          <p:attrName>style.visibility</p:attrName>
                                        </p:attrNameLst>
                                      </p:cBhvr>
                                      <p:to>
                                        <p:strVal val="visible"/>
                                      </p:to>
                                    </p:set>
                                    <p:animEffect transition="in" filter="fade">
                                      <p:cBhvr>
                                        <p:cTn id="7" dur="1"/>
                                        <p:tgtEl>
                                          <p:spTgt spid="3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Google Shape;352;p16"/>
          <p:cNvSpPr txBox="1">
            <a:spLocks noGrp="1"/>
          </p:cNvSpPr>
          <p:nvPr>
            <p:ph type="title"/>
          </p:nvPr>
        </p:nvSpPr>
        <p:spPr>
          <a:xfrm>
            <a:off x="528298" y="11557"/>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E4E79"/>
              </a:buClr>
              <a:buSzPts val="3200"/>
              <a:buFont typeface="Arial Narrow"/>
              <a:buNone/>
            </a:pPr>
            <a:r>
              <a:rPr lang="en-US"/>
              <a:t>Visualize wind speeds produced by Hurricane Katrina</a:t>
            </a:r>
            <a:endParaRPr/>
          </a:p>
        </p:txBody>
      </p:sp>
      <p:sp>
        <p:nvSpPr>
          <p:cNvPr id="354" name="Google Shape;354;p16"/>
          <p:cNvSpPr txBox="1">
            <a:spLocks noGrp="1"/>
          </p:cNvSpPr>
          <p:nvPr>
            <p:ph type="ftr" idx="11"/>
          </p:nvPr>
        </p:nvSpPr>
        <p:spPr>
          <a:xfrm>
            <a:off x="1221458" y="6441410"/>
            <a:ext cx="9369343"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latin typeface="Arial"/>
                <a:ea typeface="Arial"/>
                <a:cs typeface="Arial"/>
                <a:sym typeface="Arial"/>
              </a:rPr>
              <a:t>CoastWatch Satellite Course                                           http://coastwatch.noaa.gov</a:t>
            </a:r>
            <a:endParaRPr>
              <a:latin typeface="Arial"/>
              <a:ea typeface="Arial"/>
              <a:cs typeface="Arial"/>
              <a:sym typeface="Arial"/>
            </a:endParaRPr>
          </a:p>
        </p:txBody>
      </p:sp>
      <p:sp>
        <p:nvSpPr>
          <p:cNvPr id="355" name="Google Shape;355;p16"/>
          <p:cNvSpPr/>
          <p:nvPr/>
        </p:nvSpPr>
        <p:spPr>
          <a:xfrm>
            <a:off x="436916" y="1238845"/>
            <a:ext cx="5331064" cy="178506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400" b="0" i="0" u="sng" strike="noStrike" cap="none">
                <a:solidFill>
                  <a:schemeClr val="dk1"/>
                </a:solidFill>
                <a:latin typeface="Calibri"/>
                <a:ea typeface="Calibri"/>
                <a:cs typeface="Calibri"/>
                <a:sym typeface="Calibri"/>
                <a:hlinkClick r:id="rId3">
                  <a:extLst>
                    <a:ext uri="{A12FA001-AC4F-418D-AE19-62706E023703}">
                      <ahyp:hlinkClr xmlns:ahyp="http://schemas.microsoft.com/office/drawing/2018/hyperlinkcolor" val="tx"/>
                    </a:ext>
                  </a:extLst>
                </a:hlinkClick>
              </a:rPr>
              <a:t>https://coastwatch.pfeg.noaa.gov/erddap/griddap/erdQSdivmod3day.largePng?mod[(2005-08-27)][(10)][(10):(35)][(260):(300)]</a:t>
            </a:r>
            <a:r>
              <a:rPr lang="en-US" sz="2400" b="0" i="0" u="none" strike="noStrike" cap="none">
                <a:solidFill>
                  <a:schemeClr val="dk1"/>
                </a:solidFill>
                <a:latin typeface="Calibri"/>
                <a:ea typeface="Calibri"/>
                <a:cs typeface="Calibri"/>
                <a:sym typeface="Calibri"/>
              </a:rPr>
              <a:t>]</a:t>
            </a:r>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56" name="Google Shape;356;p16"/>
          <p:cNvSpPr txBox="1"/>
          <p:nvPr/>
        </p:nvSpPr>
        <p:spPr>
          <a:xfrm>
            <a:off x="398591" y="3270741"/>
            <a:ext cx="5331064" cy="6463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57" name="Google Shape;357;p16"/>
          <p:cNvSpPr txBox="1"/>
          <p:nvPr/>
        </p:nvSpPr>
        <p:spPr>
          <a:xfrm>
            <a:off x="1534260" y="3729407"/>
            <a:ext cx="2726067"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Calibri"/>
                <a:ea typeface="Calibri"/>
                <a:cs typeface="Calibri"/>
                <a:sym typeface="Calibri"/>
              </a:rPr>
              <a:t>Produces this figure </a:t>
            </a:r>
            <a:endParaRPr sz="1400" b="0" i="0" u="none" strike="noStrike" cap="none">
              <a:solidFill>
                <a:srgbClr val="000000"/>
              </a:solidFill>
              <a:latin typeface="Arial"/>
              <a:ea typeface="Arial"/>
              <a:cs typeface="Arial"/>
              <a:sym typeface="Arial"/>
            </a:endParaRPr>
          </a:p>
        </p:txBody>
      </p:sp>
      <p:sp>
        <p:nvSpPr>
          <p:cNvPr id="358" name="Google Shape;358;p16"/>
          <p:cNvSpPr/>
          <p:nvPr/>
        </p:nvSpPr>
        <p:spPr>
          <a:xfrm>
            <a:off x="4213435" y="3905254"/>
            <a:ext cx="1252939" cy="152400"/>
          </a:xfrm>
          <a:prstGeom prst="rightArrow">
            <a:avLst>
              <a:gd name="adj1" fmla="val 50000"/>
              <a:gd name="adj2" fmla="val 50000"/>
            </a:avLst>
          </a:prstGeom>
          <a:solidFill>
            <a:schemeClr val="dk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pic>
        <p:nvPicPr>
          <p:cNvPr id="359" name="Google Shape;359;p16"/>
          <p:cNvPicPr preferRelativeResize="0"/>
          <p:nvPr/>
        </p:nvPicPr>
        <p:blipFill rotWithShape="1">
          <a:blip r:embed="rId4">
            <a:alphaModFix/>
          </a:blip>
          <a:srcRect b="26943"/>
          <a:stretch/>
        </p:blipFill>
        <p:spPr>
          <a:xfrm>
            <a:off x="5906129" y="942979"/>
            <a:ext cx="6172200" cy="5010150"/>
          </a:xfrm>
          <a:prstGeom prst="rect">
            <a:avLst/>
          </a:prstGeom>
          <a:noFill/>
          <a:ln>
            <a:noFill/>
          </a:ln>
        </p:spPr>
      </p:pic>
      <p:pic>
        <p:nvPicPr>
          <p:cNvPr id="360" name="Google Shape;360;p16"/>
          <p:cNvPicPr preferRelativeResize="0"/>
          <p:nvPr/>
        </p:nvPicPr>
        <p:blipFill rotWithShape="1">
          <a:blip r:embed="rId5">
            <a:alphaModFix/>
          </a:blip>
          <a:srcRect/>
          <a:stretch/>
        </p:blipFill>
        <p:spPr>
          <a:xfrm>
            <a:off x="11226800" y="5892800"/>
            <a:ext cx="812800" cy="812800"/>
          </a:xfrm>
          <a:prstGeom prst="rect">
            <a:avLst/>
          </a:prstGeom>
          <a:noFill/>
          <a:ln>
            <a:noFill/>
          </a:ln>
        </p:spPr>
      </p:pic>
      <p:sp>
        <p:nvSpPr>
          <p:cNvPr id="2" name="Slide Number Placeholder 1">
            <a:extLst>
              <a:ext uri="{FF2B5EF4-FFF2-40B4-BE49-F238E27FC236}">
                <a16:creationId xmlns:a16="http://schemas.microsoft.com/office/drawing/2014/main" id="{75D75213-0E74-4EE3-83DA-B36B6A0022EC}"/>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t>16</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60"/>
                                        </p:tgtEl>
                                        <p:attrNameLst>
                                          <p:attrName>style.visibility</p:attrName>
                                        </p:attrNameLst>
                                      </p:cBhvr>
                                      <p:to>
                                        <p:strVal val="visible"/>
                                      </p:to>
                                    </p:set>
                                    <p:animEffect transition="in" filter="fade">
                                      <p:cBhvr>
                                        <p:cTn id="7" dur="1"/>
                                        <p:tgtEl>
                                          <p:spTgt spid="3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6" name="Google Shape;366;p17"/>
          <p:cNvSpPr txBox="1">
            <a:spLocks noGrp="1"/>
          </p:cNvSpPr>
          <p:nvPr>
            <p:ph type="title"/>
          </p:nvPr>
        </p:nvSpPr>
        <p:spPr>
          <a:xfrm>
            <a:off x="528298" y="11557"/>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E4E79"/>
              </a:buClr>
              <a:buSzPts val="3200"/>
              <a:buFont typeface="Arial Narrow"/>
              <a:buNone/>
            </a:pPr>
            <a:r>
              <a:rPr lang="en-US"/>
              <a:t>Visualize wind vectors produced by Hurricane Katrina</a:t>
            </a:r>
            <a:endParaRPr/>
          </a:p>
        </p:txBody>
      </p:sp>
      <p:sp>
        <p:nvSpPr>
          <p:cNvPr id="368" name="Google Shape;368;p17"/>
          <p:cNvSpPr txBox="1">
            <a:spLocks noGrp="1"/>
          </p:cNvSpPr>
          <p:nvPr>
            <p:ph type="ftr" idx="11"/>
          </p:nvPr>
        </p:nvSpPr>
        <p:spPr>
          <a:xfrm>
            <a:off x="1221458" y="6441410"/>
            <a:ext cx="9369343"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latin typeface="Arial"/>
                <a:ea typeface="Arial"/>
                <a:cs typeface="Arial"/>
                <a:sym typeface="Arial"/>
              </a:rPr>
              <a:t>CoastWatch Satellite Course                                           http://coastwatch.noaa.gov</a:t>
            </a:r>
            <a:endParaRPr>
              <a:latin typeface="Arial"/>
              <a:ea typeface="Arial"/>
              <a:cs typeface="Arial"/>
              <a:sym typeface="Arial"/>
            </a:endParaRPr>
          </a:p>
        </p:txBody>
      </p:sp>
      <p:sp>
        <p:nvSpPr>
          <p:cNvPr id="369" name="Google Shape;369;p17"/>
          <p:cNvSpPr txBox="1"/>
          <p:nvPr/>
        </p:nvSpPr>
        <p:spPr>
          <a:xfrm>
            <a:off x="398591" y="3270741"/>
            <a:ext cx="5331064" cy="6463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pic>
        <p:nvPicPr>
          <p:cNvPr id="370" name="Google Shape;370;p17"/>
          <p:cNvPicPr preferRelativeResize="0"/>
          <p:nvPr/>
        </p:nvPicPr>
        <p:blipFill rotWithShape="1">
          <a:blip r:embed="rId3">
            <a:alphaModFix/>
          </a:blip>
          <a:srcRect r="35008" b="58802"/>
          <a:stretch/>
        </p:blipFill>
        <p:spPr>
          <a:xfrm>
            <a:off x="209550" y="1055462"/>
            <a:ext cx="11792956" cy="4716688"/>
          </a:xfrm>
          <a:prstGeom prst="rect">
            <a:avLst/>
          </a:prstGeom>
          <a:noFill/>
          <a:ln>
            <a:noFill/>
          </a:ln>
        </p:spPr>
      </p:pic>
      <p:sp>
        <p:nvSpPr>
          <p:cNvPr id="371" name="Google Shape;371;p17"/>
          <p:cNvSpPr/>
          <p:nvPr/>
        </p:nvSpPr>
        <p:spPr>
          <a:xfrm>
            <a:off x="8629650" y="4251702"/>
            <a:ext cx="3562350" cy="1855078"/>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72" name="Google Shape;372;p17"/>
          <p:cNvSpPr/>
          <p:nvPr/>
        </p:nvSpPr>
        <p:spPr>
          <a:xfrm>
            <a:off x="1" y="4029075"/>
            <a:ext cx="4057650" cy="600075"/>
          </a:xfrm>
          <a:prstGeom prst="ellipse">
            <a:avLst/>
          </a:prstGeom>
          <a:noFill/>
          <a:ln w="28575"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373" name="Google Shape;373;p17"/>
          <p:cNvPicPr preferRelativeResize="0"/>
          <p:nvPr/>
        </p:nvPicPr>
        <p:blipFill rotWithShape="1">
          <a:blip r:embed="rId4">
            <a:alphaModFix/>
          </a:blip>
          <a:srcRect/>
          <a:stretch/>
        </p:blipFill>
        <p:spPr>
          <a:xfrm>
            <a:off x="11226800" y="5892800"/>
            <a:ext cx="812800" cy="812800"/>
          </a:xfrm>
          <a:prstGeom prst="rect">
            <a:avLst/>
          </a:prstGeom>
          <a:noFill/>
          <a:ln>
            <a:noFill/>
          </a:ln>
        </p:spPr>
      </p:pic>
      <p:sp>
        <p:nvSpPr>
          <p:cNvPr id="2" name="Slide Number Placeholder 1">
            <a:extLst>
              <a:ext uri="{FF2B5EF4-FFF2-40B4-BE49-F238E27FC236}">
                <a16:creationId xmlns:a16="http://schemas.microsoft.com/office/drawing/2014/main" id="{8013C5A4-D104-4488-B98E-10F69A58D0AC}"/>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t>17</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73"/>
                                        </p:tgtEl>
                                        <p:attrNameLst>
                                          <p:attrName>style.visibility</p:attrName>
                                        </p:attrNameLst>
                                      </p:cBhvr>
                                      <p:to>
                                        <p:strVal val="visible"/>
                                      </p:to>
                                    </p:set>
                                    <p:animEffect transition="in" filter="fade">
                                      <p:cBhvr>
                                        <p:cTn id="7" dur="1"/>
                                        <p:tgtEl>
                                          <p:spTgt spid="3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Google Shape;379;p18"/>
          <p:cNvSpPr txBox="1">
            <a:spLocks noGrp="1"/>
          </p:cNvSpPr>
          <p:nvPr>
            <p:ph type="title"/>
          </p:nvPr>
        </p:nvSpPr>
        <p:spPr>
          <a:xfrm>
            <a:off x="528298" y="11557"/>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E4E79"/>
              </a:buClr>
              <a:buSzPts val="3200"/>
              <a:buFont typeface="Arial Narrow"/>
              <a:buNone/>
            </a:pPr>
            <a:r>
              <a:rPr lang="en-US"/>
              <a:t>Visualize wind vectors produced by Hurricane Katrina</a:t>
            </a:r>
            <a:endParaRPr/>
          </a:p>
        </p:txBody>
      </p:sp>
      <p:sp>
        <p:nvSpPr>
          <p:cNvPr id="381" name="Google Shape;381;p18"/>
          <p:cNvSpPr txBox="1">
            <a:spLocks noGrp="1"/>
          </p:cNvSpPr>
          <p:nvPr>
            <p:ph type="ftr" idx="11"/>
          </p:nvPr>
        </p:nvSpPr>
        <p:spPr>
          <a:xfrm>
            <a:off x="1221458" y="6441410"/>
            <a:ext cx="9369343"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latin typeface="Arial"/>
                <a:ea typeface="Arial"/>
                <a:cs typeface="Arial"/>
                <a:sym typeface="Arial"/>
              </a:rPr>
              <a:t>CoastWatch Satellite Course                                           http://coastwatch.noaa.gov</a:t>
            </a:r>
            <a:endParaRPr>
              <a:latin typeface="Arial"/>
              <a:ea typeface="Arial"/>
              <a:cs typeface="Arial"/>
              <a:sym typeface="Arial"/>
            </a:endParaRPr>
          </a:p>
        </p:txBody>
      </p:sp>
      <p:sp>
        <p:nvSpPr>
          <p:cNvPr id="382" name="Google Shape;382;p18"/>
          <p:cNvSpPr txBox="1"/>
          <p:nvPr/>
        </p:nvSpPr>
        <p:spPr>
          <a:xfrm>
            <a:off x="398591" y="3270741"/>
            <a:ext cx="5331064" cy="6463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pic>
        <p:nvPicPr>
          <p:cNvPr id="383" name="Google Shape;383;p18"/>
          <p:cNvPicPr preferRelativeResize="0"/>
          <p:nvPr/>
        </p:nvPicPr>
        <p:blipFill rotWithShape="1">
          <a:blip r:embed="rId3">
            <a:alphaModFix/>
          </a:blip>
          <a:srcRect r="35008" b="58802"/>
          <a:stretch/>
        </p:blipFill>
        <p:spPr>
          <a:xfrm>
            <a:off x="209550" y="1055462"/>
            <a:ext cx="11792956" cy="4716688"/>
          </a:xfrm>
          <a:prstGeom prst="rect">
            <a:avLst/>
          </a:prstGeom>
          <a:noFill/>
          <a:ln>
            <a:noFill/>
          </a:ln>
        </p:spPr>
      </p:pic>
      <p:sp>
        <p:nvSpPr>
          <p:cNvPr id="384" name="Google Shape;384;p18"/>
          <p:cNvSpPr/>
          <p:nvPr/>
        </p:nvSpPr>
        <p:spPr>
          <a:xfrm>
            <a:off x="8629650" y="4251702"/>
            <a:ext cx="3562350" cy="1855078"/>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385" name="Google Shape;385;p18"/>
          <p:cNvPicPr preferRelativeResize="0"/>
          <p:nvPr/>
        </p:nvPicPr>
        <p:blipFill rotWithShape="1">
          <a:blip r:embed="rId4">
            <a:alphaModFix/>
          </a:blip>
          <a:srcRect b="32222"/>
          <a:stretch/>
        </p:blipFill>
        <p:spPr>
          <a:xfrm>
            <a:off x="4893617" y="932892"/>
            <a:ext cx="7108890" cy="5353608"/>
          </a:xfrm>
          <a:prstGeom prst="rect">
            <a:avLst/>
          </a:prstGeom>
          <a:noFill/>
          <a:ln>
            <a:noFill/>
          </a:ln>
        </p:spPr>
      </p:pic>
      <p:sp>
        <p:nvSpPr>
          <p:cNvPr id="386" name="Google Shape;386;p18"/>
          <p:cNvSpPr/>
          <p:nvPr/>
        </p:nvSpPr>
        <p:spPr>
          <a:xfrm>
            <a:off x="1" y="4029075"/>
            <a:ext cx="4057650" cy="600075"/>
          </a:xfrm>
          <a:prstGeom prst="ellipse">
            <a:avLst/>
          </a:prstGeom>
          <a:noFill/>
          <a:ln w="28575"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387" name="Google Shape;387;p18"/>
          <p:cNvPicPr preferRelativeResize="0"/>
          <p:nvPr/>
        </p:nvPicPr>
        <p:blipFill rotWithShape="1">
          <a:blip r:embed="rId5">
            <a:alphaModFix/>
          </a:blip>
          <a:srcRect/>
          <a:stretch/>
        </p:blipFill>
        <p:spPr>
          <a:xfrm>
            <a:off x="11226800" y="5892800"/>
            <a:ext cx="812800" cy="812800"/>
          </a:xfrm>
          <a:prstGeom prst="rect">
            <a:avLst/>
          </a:prstGeom>
          <a:noFill/>
          <a:ln>
            <a:noFill/>
          </a:ln>
        </p:spPr>
      </p:pic>
      <p:sp>
        <p:nvSpPr>
          <p:cNvPr id="2" name="Slide Number Placeholder 1">
            <a:extLst>
              <a:ext uri="{FF2B5EF4-FFF2-40B4-BE49-F238E27FC236}">
                <a16:creationId xmlns:a16="http://schemas.microsoft.com/office/drawing/2014/main" id="{8E6747B5-DE02-49A5-A5A9-FEAD5804FB02}"/>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t>18</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87"/>
                                        </p:tgtEl>
                                        <p:attrNameLst>
                                          <p:attrName>style.visibility</p:attrName>
                                        </p:attrNameLst>
                                      </p:cBhvr>
                                      <p:to>
                                        <p:strVal val="visible"/>
                                      </p:to>
                                    </p:set>
                                    <p:animEffect transition="in" filter="fade">
                                      <p:cBhvr>
                                        <p:cTn id="7" dur="1"/>
                                        <p:tgtEl>
                                          <p:spTgt spid="3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p19"/>
          <p:cNvSpPr txBox="1">
            <a:spLocks noGrp="1"/>
          </p:cNvSpPr>
          <p:nvPr>
            <p:ph type="title"/>
          </p:nvPr>
        </p:nvSpPr>
        <p:spPr>
          <a:xfrm>
            <a:off x="528298" y="11557"/>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E4E79"/>
              </a:buClr>
              <a:buSzPts val="3200"/>
              <a:buFont typeface="Arial Narrow"/>
              <a:buNone/>
            </a:pPr>
            <a:r>
              <a:rPr lang="en-US"/>
              <a:t>Access tabular data like BGC-Argo Float data </a:t>
            </a:r>
            <a:endParaRPr/>
          </a:p>
        </p:txBody>
      </p:sp>
      <p:sp>
        <p:nvSpPr>
          <p:cNvPr id="395" name="Google Shape;395;p19"/>
          <p:cNvSpPr txBox="1">
            <a:spLocks noGrp="1"/>
          </p:cNvSpPr>
          <p:nvPr>
            <p:ph type="ftr" idx="11"/>
          </p:nvPr>
        </p:nvSpPr>
        <p:spPr>
          <a:xfrm>
            <a:off x="1221458" y="6441410"/>
            <a:ext cx="9369343"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latin typeface="Arial"/>
                <a:ea typeface="Arial"/>
                <a:cs typeface="Arial"/>
                <a:sym typeface="Arial"/>
              </a:rPr>
              <a:t>CoastWatch Satellite Course                                           http://coastwatch.noaa.gov</a:t>
            </a:r>
            <a:endParaRPr>
              <a:latin typeface="Arial"/>
              <a:ea typeface="Arial"/>
              <a:cs typeface="Arial"/>
              <a:sym typeface="Arial"/>
            </a:endParaRPr>
          </a:p>
        </p:txBody>
      </p:sp>
      <p:sp>
        <p:nvSpPr>
          <p:cNvPr id="396" name="Google Shape;396;p19"/>
          <p:cNvSpPr txBox="1"/>
          <p:nvPr/>
        </p:nvSpPr>
        <p:spPr>
          <a:xfrm>
            <a:off x="398591" y="3270741"/>
            <a:ext cx="5331064" cy="6463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97" name="Google Shape;397;p19"/>
          <p:cNvSpPr/>
          <p:nvPr/>
        </p:nvSpPr>
        <p:spPr>
          <a:xfrm>
            <a:off x="8629650" y="4251702"/>
            <a:ext cx="3562350" cy="1855078"/>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398" name="Google Shape;398;p19"/>
          <p:cNvPicPr preferRelativeResize="0"/>
          <p:nvPr/>
        </p:nvPicPr>
        <p:blipFill rotWithShape="1">
          <a:blip r:embed="rId3">
            <a:alphaModFix/>
          </a:blip>
          <a:srcRect b="22948"/>
          <a:stretch/>
        </p:blipFill>
        <p:spPr>
          <a:xfrm>
            <a:off x="5858247" y="990017"/>
            <a:ext cx="6172200" cy="5284078"/>
          </a:xfrm>
          <a:prstGeom prst="rect">
            <a:avLst/>
          </a:prstGeom>
          <a:noFill/>
          <a:ln>
            <a:noFill/>
          </a:ln>
        </p:spPr>
      </p:pic>
      <p:sp>
        <p:nvSpPr>
          <p:cNvPr id="399" name="Google Shape;399;p19"/>
          <p:cNvSpPr txBox="1"/>
          <p:nvPr/>
        </p:nvSpPr>
        <p:spPr>
          <a:xfrm>
            <a:off x="438150" y="1200150"/>
            <a:ext cx="4724400" cy="92333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Map of all BGC-Argo floats since 2017-01-01 in the Southern Ocean  around South America. Float profiles are colored by date.  </a:t>
            </a:r>
            <a:endParaRPr sz="1400" b="0" i="0" u="none" strike="noStrike" cap="none">
              <a:solidFill>
                <a:srgbClr val="000000"/>
              </a:solidFill>
              <a:latin typeface="Arial"/>
              <a:ea typeface="Arial"/>
              <a:cs typeface="Arial"/>
              <a:sym typeface="Arial"/>
            </a:endParaRPr>
          </a:p>
        </p:txBody>
      </p:sp>
      <p:pic>
        <p:nvPicPr>
          <p:cNvPr id="400" name="Google Shape;400;p19"/>
          <p:cNvPicPr preferRelativeResize="0"/>
          <p:nvPr/>
        </p:nvPicPr>
        <p:blipFill rotWithShape="1">
          <a:blip r:embed="rId4">
            <a:alphaModFix/>
          </a:blip>
          <a:srcRect/>
          <a:stretch/>
        </p:blipFill>
        <p:spPr>
          <a:xfrm>
            <a:off x="264913" y="3041329"/>
            <a:ext cx="5464742" cy="2420745"/>
          </a:xfrm>
          <a:prstGeom prst="rect">
            <a:avLst/>
          </a:prstGeom>
          <a:noFill/>
          <a:ln w="9525" cap="flat" cmpd="sng">
            <a:solidFill>
              <a:schemeClr val="dk1"/>
            </a:solidFill>
            <a:prstDash val="solid"/>
            <a:round/>
            <a:headEnd type="none" w="sm" len="sm"/>
            <a:tailEnd type="none" w="sm" len="sm"/>
          </a:ln>
        </p:spPr>
      </p:pic>
      <p:sp>
        <p:nvSpPr>
          <p:cNvPr id="401" name="Google Shape;401;p19"/>
          <p:cNvSpPr txBox="1"/>
          <p:nvPr/>
        </p:nvSpPr>
        <p:spPr>
          <a:xfrm>
            <a:off x="461977" y="2267407"/>
            <a:ext cx="4090973" cy="6463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https://polarwatch.noaa.gov/erddap/</a:t>
            </a:r>
            <a:br>
              <a:rPr lang="en-US" sz="1800" b="0" i="0" u="none" strike="noStrike" cap="none">
                <a:solidFill>
                  <a:schemeClr val="dk1"/>
                </a:solidFill>
                <a:latin typeface="Calibri"/>
                <a:ea typeface="Calibri"/>
                <a:cs typeface="Calibri"/>
                <a:sym typeface="Calibri"/>
              </a:rPr>
            </a:br>
            <a:r>
              <a:rPr lang="en-US" sz="1800" b="0" i="0" u="none" strike="noStrike" cap="none">
                <a:solidFill>
                  <a:schemeClr val="dk1"/>
                </a:solidFill>
                <a:latin typeface="Calibri"/>
                <a:ea typeface="Calibri"/>
                <a:cs typeface="Calibri"/>
                <a:sym typeface="Calibri"/>
              </a:rPr>
              <a:t>tabledap/SOCCOM_BGC_Argo.graph</a:t>
            </a:r>
            <a:endParaRPr sz="1400" b="0" i="0" u="none" strike="noStrike" cap="none">
              <a:solidFill>
                <a:srgbClr val="000000"/>
              </a:solidFill>
              <a:latin typeface="Arial"/>
              <a:ea typeface="Arial"/>
              <a:cs typeface="Arial"/>
              <a:sym typeface="Arial"/>
            </a:endParaRPr>
          </a:p>
        </p:txBody>
      </p:sp>
      <p:pic>
        <p:nvPicPr>
          <p:cNvPr id="402" name="Google Shape;402;p19"/>
          <p:cNvPicPr preferRelativeResize="0"/>
          <p:nvPr/>
        </p:nvPicPr>
        <p:blipFill rotWithShape="1">
          <a:blip r:embed="rId5">
            <a:alphaModFix/>
          </a:blip>
          <a:srcRect/>
          <a:stretch/>
        </p:blipFill>
        <p:spPr>
          <a:xfrm>
            <a:off x="11226800" y="5892800"/>
            <a:ext cx="812800" cy="812800"/>
          </a:xfrm>
          <a:prstGeom prst="rect">
            <a:avLst/>
          </a:prstGeom>
          <a:noFill/>
          <a:ln>
            <a:noFill/>
          </a:ln>
        </p:spPr>
      </p:pic>
      <p:sp>
        <p:nvSpPr>
          <p:cNvPr id="2" name="Slide Number Placeholder 1">
            <a:extLst>
              <a:ext uri="{FF2B5EF4-FFF2-40B4-BE49-F238E27FC236}">
                <a16:creationId xmlns:a16="http://schemas.microsoft.com/office/drawing/2014/main" id="{9F1A0137-D3A1-49C2-B863-D61F6D713709}"/>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t>19</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02"/>
                                        </p:tgtEl>
                                        <p:attrNameLst>
                                          <p:attrName>style.visibility</p:attrName>
                                        </p:attrNameLst>
                                      </p:cBhvr>
                                      <p:to>
                                        <p:strVal val="visible"/>
                                      </p:to>
                                    </p:set>
                                    <p:animEffect transition="in" filter="fade">
                                      <p:cBhvr>
                                        <p:cTn id="7" dur="1"/>
                                        <p:tgtEl>
                                          <p:spTgt spid="4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2"/>
          <p:cNvSpPr/>
          <p:nvPr/>
        </p:nvSpPr>
        <p:spPr>
          <a:xfrm>
            <a:off x="388915" y="962043"/>
            <a:ext cx="4740072" cy="5647700"/>
          </a:xfrm>
          <a:prstGeom prst="rect">
            <a:avLst/>
          </a:prstGeom>
          <a:noFill/>
          <a:ln>
            <a:noFill/>
          </a:ln>
        </p:spPr>
        <p:txBody>
          <a:bodyPr spcFirstLastPara="1" wrap="square" lIns="91425" tIns="45700" rIns="91425" bIns="45700" anchor="t" anchorCtr="0">
            <a:spAutoFit/>
          </a:bodyPr>
          <a:lstStyle/>
          <a:p>
            <a:pPr marL="0" marR="0" lvl="0" indent="0" algn="l" rtl="0">
              <a:lnSpc>
                <a:spcPct val="120000"/>
              </a:lnSpc>
              <a:spcBef>
                <a:spcPts val="0"/>
              </a:spcBef>
              <a:spcAft>
                <a:spcPts val="0"/>
              </a:spcAft>
              <a:buClr>
                <a:srgbClr val="002060"/>
              </a:buClr>
              <a:buSzPts val="2400"/>
              <a:buFont typeface="Arial Narrow"/>
              <a:buNone/>
            </a:pPr>
            <a:r>
              <a:rPr lang="en-US" sz="2400" b="1" i="0" u="none" strike="noStrike" cap="small">
                <a:solidFill>
                  <a:srgbClr val="002060"/>
                </a:solidFill>
                <a:latin typeface="Arial Narrow"/>
                <a:ea typeface="Arial Narrow"/>
                <a:cs typeface="Arial Narrow"/>
                <a:sym typeface="Arial Narrow"/>
              </a:rPr>
              <a:t>a short list of data servers</a:t>
            </a:r>
            <a:endParaRPr sz="1400" b="0" i="0" u="none" strike="noStrike" cap="none">
              <a:solidFill>
                <a:srgbClr val="000000"/>
              </a:solidFill>
              <a:latin typeface="Arial"/>
              <a:ea typeface="Arial"/>
              <a:cs typeface="Arial"/>
              <a:sym typeface="Arial"/>
            </a:endParaRPr>
          </a:p>
          <a:p>
            <a:pPr marL="171450" marR="0" lvl="0" indent="0" algn="l" rtl="0">
              <a:lnSpc>
                <a:spcPct val="120000"/>
              </a:lnSpc>
              <a:spcBef>
                <a:spcPts val="600"/>
              </a:spcBef>
              <a:spcAft>
                <a:spcPts val="0"/>
              </a:spcAft>
              <a:buClr>
                <a:srgbClr val="262626"/>
              </a:buClr>
              <a:buSzPts val="1800"/>
              <a:buFont typeface="Arial Narrow"/>
              <a:buNone/>
            </a:pPr>
            <a:r>
              <a:rPr lang="en-US" sz="1800" b="0" i="0" u="none" strike="noStrike" cap="none">
                <a:solidFill>
                  <a:srgbClr val="262626"/>
                </a:solidFill>
                <a:latin typeface="Arial Narrow"/>
                <a:ea typeface="Arial Narrow"/>
                <a:cs typeface="Arial Narrow"/>
                <a:sym typeface="Arial Narrow"/>
              </a:rPr>
              <a:t>NOAA CoastWatch Central Operations</a:t>
            </a:r>
            <a:endParaRPr sz="1400" b="0" i="0" u="none" strike="noStrike" cap="none">
              <a:solidFill>
                <a:srgbClr val="000000"/>
              </a:solidFill>
              <a:latin typeface="Arial"/>
              <a:ea typeface="Arial"/>
              <a:cs typeface="Arial"/>
              <a:sym typeface="Arial"/>
            </a:endParaRPr>
          </a:p>
          <a:p>
            <a:pPr marL="171450" marR="0" lvl="0" indent="0" algn="l" rtl="0">
              <a:lnSpc>
                <a:spcPct val="120000"/>
              </a:lnSpc>
              <a:spcBef>
                <a:spcPts val="600"/>
              </a:spcBef>
              <a:spcAft>
                <a:spcPts val="0"/>
              </a:spcAft>
              <a:buClr>
                <a:srgbClr val="262626"/>
              </a:buClr>
              <a:buSzPts val="1800"/>
              <a:buFont typeface="Arial Narrow"/>
              <a:buNone/>
            </a:pPr>
            <a:r>
              <a:rPr lang="en-US" sz="1800" b="0" i="0" u="none" strike="noStrike" cap="none">
                <a:solidFill>
                  <a:srgbClr val="262626"/>
                </a:solidFill>
                <a:latin typeface="Arial Narrow"/>
                <a:ea typeface="Arial Narrow"/>
                <a:cs typeface="Arial Narrow"/>
                <a:sym typeface="Arial Narrow"/>
              </a:rPr>
              <a:t>NOAA Center for Satellite Applications and Res. </a:t>
            </a:r>
            <a:endParaRPr sz="1400" b="0" i="0" u="none" strike="noStrike" cap="none">
              <a:solidFill>
                <a:srgbClr val="000000"/>
              </a:solidFill>
              <a:latin typeface="Arial"/>
              <a:ea typeface="Arial"/>
              <a:cs typeface="Arial"/>
              <a:sym typeface="Arial"/>
            </a:endParaRPr>
          </a:p>
          <a:p>
            <a:pPr marL="171450" marR="0" lvl="0" indent="0" algn="l" rtl="0">
              <a:lnSpc>
                <a:spcPct val="120000"/>
              </a:lnSpc>
              <a:spcBef>
                <a:spcPts val="600"/>
              </a:spcBef>
              <a:spcAft>
                <a:spcPts val="0"/>
              </a:spcAft>
              <a:buClr>
                <a:srgbClr val="262626"/>
              </a:buClr>
              <a:buSzPts val="1800"/>
              <a:buFont typeface="Arial Narrow"/>
              <a:buNone/>
            </a:pPr>
            <a:r>
              <a:rPr lang="en-US" sz="1800" b="0" i="0" u="none" strike="noStrike" cap="none">
                <a:solidFill>
                  <a:srgbClr val="262626"/>
                </a:solidFill>
                <a:latin typeface="Arial Narrow"/>
                <a:ea typeface="Arial Narrow"/>
                <a:cs typeface="Arial Narrow"/>
                <a:sym typeface="Arial Narrow"/>
              </a:rPr>
              <a:t>NOAA Office of Satellite and Products</a:t>
            </a:r>
            <a:endParaRPr sz="1400" b="0" i="0" u="none" strike="noStrike" cap="none">
              <a:solidFill>
                <a:srgbClr val="000000"/>
              </a:solidFill>
              <a:latin typeface="Arial"/>
              <a:ea typeface="Arial"/>
              <a:cs typeface="Arial"/>
              <a:sym typeface="Arial"/>
            </a:endParaRPr>
          </a:p>
          <a:p>
            <a:pPr marL="171450" marR="0" lvl="0" indent="0" algn="l" rtl="0">
              <a:lnSpc>
                <a:spcPct val="120000"/>
              </a:lnSpc>
              <a:spcBef>
                <a:spcPts val="600"/>
              </a:spcBef>
              <a:spcAft>
                <a:spcPts val="0"/>
              </a:spcAft>
              <a:buClr>
                <a:srgbClr val="262626"/>
              </a:buClr>
              <a:buSzPts val="1800"/>
              <a:buFont typeface="Arial Narrow"/>
              <a:buNone/>
            </a:pPr>
            <a:r>
              <a:rPr lang="en-US" sz="1800" b="0" i="0" u="none" strike="noStrike" cap="none">
                <a:solidFill>
                  <a:srgbClr val="262626"/>
                </a:solidFill>
                <a:latin typeface="Arial Narrow"/>
                <a:ea typeface="Arial Narrow"/>
                <a:cs typeface="Arial Narrow"/>
                <a:sym typeface="Arial Narrow"/>
              </a:rPr>
              <a:t>NOAA National Centers for Environmental Info.</a:t>
            </a:r>
            <a:endParaRPr sz="1400" b="0" i="0" u="none" strike="noStrike" cap="none">
              <a:solidFill>
                <a:srgbClr val="000000"/>
              </a:solidFill>
              <a:latin typeface="Arial"/>
              <a:ea typeface="Arial"/>
              <a:cs typeface="Arial"/>
              <a:sym typeface="Arial"/>
            </a:endParaRPr>
          </a:p>
          <a:p>
            <a:pPr marL="171450" marR="0" lvl="0" indent="0" algn="l" rtl="0">
              <a:lnSpc>
                <a:spcPct val="120000"/>
              </a:lnSpc>
              <a:spcBef>
                <a:spcPts val="600"/>
              </a:spcBef>
              <a:spcAft>
                <a:spcPts val="0"/>
              </a:spcAft>
              <a:buClr>
                <a:srgbClr val="262626"/>
              </a:buClr>
              <a:buSzPts val="1800"/>
              <a:buFont typeface="Arial Narrow"/>
              <a:buNone/>
            </a:pPr>
            <a:r>
              <a:rPr lang="en-US" sz="1800" b="0" i="0" u="none" strike="noStrike" cap="none">
                <a:solidFill>
                  <a:srgbClr val="262626"/>
                </a:solidFill>
                <a:latin typeface="Arial Narrow"/>
                <a:ea typeface="Arial Narrow"/>
                <a:cs typeface="Arial Narrow"/>
                <a:sym typeface="Arial Narrow"/>
              </a:rPr>
              <a:t>NOAA Comprehensive Large Array-data Stewardship System (CLASS)</a:t>
            </a:r>
            <a:endParaRPr sz="1400" b="0" i="0" u="none" strike="noStrike" cap="none">
              <a:solidFill>
                <a:srgbClr val="000000"/>
              </a:solidFill>
              <a:latin typeface="Arial"/>
              <a:ea typeface="Arial"/>
              <a:cs typeface="Arial"/>
              <a:sym typeface="Arial"/>
            </a:endParaRPr>
          </a:p>
          <a:p>
            <a:pPr marL="171450" marR="0" lvl="0" indent="0" algn="l" rtl="0">
              <a:lnSpc>
                <a:spcPct val="120000"/>
              </a:lnSpc>
              <a:spcBef>
                <a:spcPts val="600"/>
              </a:spcBef>
              <a:spcAft>
                <a:spcPts val="0"/>
              </a:spcAft>
              <a:buClr>
                <a:srgbClr val="262626"/>
              </a:buClr>
              <a:buSzPts val="1800"/>
              <a:buFont typeface="Arial Narrow"/>
              <a:buNone/>
            </a:pPr>
            <a:r>
              <a:rPr lang="en-US" sz="1800" b="0" i="0" u="none" strike="noStrike" cap="none">
                <a:solidFill>
                  <a:srgbClr val="262626"/>
                </a:solidFill>
                <a:latin typeface="Arial Narrow"/>
                <a:ea typeface="Arial Narrow"/>
                <a:cs typeface="Arial Narrow"/>
                <a:sym typeface="Arial Narrow"/>
              </a:rPr>
              <a:t>NASA Jet Propulsion Laboratory PO.DAAC</a:t>
            </a:r>
            <a:endParaRPr sz="1400" b="0" i="0" u="none" strike="noStrike" cap="none">
              <a:solidFill>
                <a:srgbClr val="000000"/>
              </a:solidFill>
              <a:latin typeface="Arial"/>
              <a:ea typeface="Arial"/>
              <a:cs typeface="Arial"/>
              <a:sym typeface="Arial"/>
            </a:endParaRPr>
          </a:p>
          <a:p>
            <a:pPr marL="171450" marR="0" lvl="0" indent="0" algn="l" rtl="0">
              <a:lnSpc>
                <a:spcPct val="120000"/>
              </a:lnSpc>
              <a:spcBef>
                <a:spcPts val="600"/>
              </a:spcBef>
              <a:spcAft>
                <a:spcPts val="0"/>
              </a:spcAft>
              <a:buClr>
                <a:srgbClr val="262626"/>
              </a:buClr>
              <a:buSzPts val="1800"/>
              <a:buFont typeface="Arial Narrow"/>
              <a:buNone/>
            </a:pPr>
            <a:r>
              <a:rPr lang="en-US" sz="1800" b="0" i="0" u="none" strike="noStrike" cap="none">
                <a:solidFill>
                  <a:srgbClr val="262626"/>
                </a:solidFill>
                <a:latin typeface="Arial Narrow"/>
                <a:ea typeface="Arial Narrow"/>
                <a:cs typeface="Arial Narrow"/>
                <a:sym typeface="Arial Narrow"/>
              </a:rPr>
              <a:t>NASA Ocean Biology (OB.DAAC) </a:t>
            </a:r>
            <a:endParaRPr sz="1400" b="0" i="0" u="none" strike="noStrike" cap="none">
              <a:solidFill>
                <a:srgbClr val="000000"/>
              </a:solidFill>
              <a:latin typeface="Arial"/>
              <a:ea typeface="Arial"/>
              <a:cs typeface="Arial"/>
              <a:sym typeface="Arial"/>
            </a:endParaRPr>
          </a:p>
          <a:p>
            <a:pPr marL="171450" marR="0" lvl="0" indent="0" algn="l" rtl="0">
              <a:lnSpc>
                <a:spcPct val="120000"/>
              </a:lnSpc>
              <a:spcBef>
                <a:spcPts val="600"/>
              </a:spcBef>
              <a:spcAft>
                <a:spcPts val="0"/>
              </a:spcAft>
              <a:buClr>
                <a:srgbClr val="262626"/>
              </a:buClr>
              <a:buSzPts val="1800"/>
              <a:buFont typeface="Arial Narrow"/>
              <a:buNone/>
            </a:pPr>
            <a:r>
              <a:rPr lang="en-US" sz="1800" b="0" i="0" u="none" strike="noStrike" cap="none">
                <a:solidFill>
                  <a:srgbClr val="262626"/>
                </a:solidFill>
                <a:latin typeface="Arial Narrow"/>
                <a:ea typeface="Arial Narrow"/>
                <a:cs typeface="Arial Narrow"/>
                <a:sym typeface="Arial Narrow"/>
              </a:rPr>
              <a:t>NASA Goddard Space Flight Center</a:t>
            </a:r>
            <a:endParaRPr sz="1400" b="0" i="0" u="none" strike="noStrike" cap="none">
              <a:solidFill>
                <a:srgbClr val="000000"/>
              </a:solidFill>
              <a:latin typeface="Arial"/>
              <a:ea typeface="Arial"/>
              <a:cs typeface="Arial"/>
              <a:sym typeface="Arial"/>
            </a:endParaRPr>
          </a:p>
          <a:p>
            <a:pPr marL="171450" marR="0" lvl="0" indent="0" algn="l" rtl="0">
              <a:lnSpc>
                <a:spcPct val="120000"/>
              </a:lnSpc>
              <a:spcBef>
                <a:spcPts val="600"/>
              </a:spcBef>
              <a:spcAft>
                <a:spcPts val="0"/>
              </a:spcAft>
              <a:buClr>
                <a:srgbClr val="262626"/>
              </a:buClr>
              <a:buSzPts val="1800"/>
              <a:buFont typeface="Arial Narrow"/>
              <a:buNone/>
            </a:pPr>
            <a:r>
              <a:rPr lang="en-US" sz="1800" b="0" i="0" u="none" strike="noStrike" cap="none">
                <a:solidFill>
                  <a:srgbClr val="262626"/>
                </a:solidFill>
                <a:latin typeface="Arial Narrow"/>
                <a:ea typeface="Arial Narrow"/>
                <a:cs typeface="Arial Narrow"/>
                <a:sym typeface="Arial Narrow"/>
              </a:rPr>
              <a:t>European Space Agency</a:t>
            </a:r>
            <a:endParaRPr sz="1400" b="0" i="0" u="none" strike="noStrike" cap="none">
              <a:solidFill>
                <a:srgbClr val="000000"/>
              </a:solidFill>
              <a:latin typeface="Arial"/>
              <a:ea typeface="Arial"/>
              <a:cs typeface="Arial"/>
              <a:sym typeface="Arial"/>
            </a:endParaRPr>
          </a:p>
          <a:p>
            <a:pPr marL="171450" marR="0" lvl="0" indent="0" algn="l" rtl="0">
              <a:lnSpc>
                <a:spcPct val="120000"/>
              </a:lnSpc>
              <a:spcBef>
                <a:spcPts val="600"/>
              </a:spcBef>
              <a:spcAft>
                <a:spcPts val="0"/>
              </a:spcAft>
              <a:buClr>
                <a:srgbClr val="262626"/>
              </a:buClr>
              <a:buSzPts val="1800"/>
              <a:buFont typeface="Arial Narrow"/>
              <a:buNone/>
            </a:pPr>
            <a:r>
              <a:rPr lang="en-US" sz="1800" b="0" i="0" u="none" strike="noStrike" cap="none">
                <a:solidFill>
                  <a:srgbClr val="262626"/>
                </a:solidFill>
                <a:latin typeface="Arial Narrow"/>
                <a:ea typeface="Arial Narrow"/>
                <a:cs typeface="Arial Narrow"/>
                <a:sym typeface="Arial Narrow"/>
              </a:rPr>
              <a:t>EUMETSAT</a:t>
            </a:r>
            <a:endParaRPr sz="1400" b="0" i="0" u="none" strike="noStrike" cap="none">
              <a:solidFill>
                <a:srgbClr val="000000"/>
              </a:solidFill>
              <a:latin typeface="Arial"/>
              <a:ea typeface="Arial"/>
              <a:cs typeface="Arial"/>
              <a:sym typeface="Arial"/>
            </a:endParaRPr>
          </a:p>
          <a:p>
            <a:pPr marL="171450" marR="0" lvl="0" indent="0" algn="l" rtl="0">
              <a:lnSpc>
                <a:spcPct val="120000"/>
              </a:lnSpc>
              <a:spcBef>
                <a:spcPts val="600"/>
              </a:spcBef>
              <a:spcAft>
                <a:spcPts val="0"/>
              </a:spcAft>
              <a:buClr>
                <a:srgbClr val="262626"/>
              </a:buClr>
              <a:buSzPts val="1800"/>
              <a:buFont typeface="Arial Narrow"/>
              <a:buNone/>
            </a:pPr>
            <a:r>
              <a:rPr lang="en-US" sz="1800" b="0" i="0" u="none" strike="noStrike" cap="none">
                <a:solidFill>
                  <a:srgbClr val="262626"/>
                </a:solidFill>
                <a:latin typeface="Arial Narrow"/>
                <a:ea typeface="Arial Narrow"/>
                <a:cs typeface="Arial Narrow"/>
                <a:sym typeface="Arial Narrow"/>
              </a:rPr>
              <a:t>Japan Aerospace Exploration Agency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637D9C"/>
              </a:solidFill>
              <a:latin typeface="Arial Narrow"/>
              <a:ea typeface="Arial Narrow"/>
              <a:cs typeface="Arial Narrow"/>
              <a:sym typeface="Arial Narrow"/>
            </a:endParaRPr>
          </a:p>
        </p:txBody>
      </p:sp>
      <p:sp>
        <p:nvSpPr>
          <p:cNvPr id="94" name="Google Shape;94;p2"/>
          <p:cNvSpPr/>
          <p:nvPr/>
        </p:nvSpPr>
        <p:spPr>
          <a:xfrm>
            <a:off x="7111633" y="3647634"/>
            <a:ext cx="2938485" cy="2843087"/>
          </a:xfrm>
          <a:prstGeom prst="rect">
            <a:avLst/>
          </a:prstGeom>
          <a:noFill/>
          <a:ln>
            <a:noFill/>
          </a:ln>
        </p:spPr>
        <p:txBody>
          <a:bodyPr spcFirstLastPara="1" wrap="square" lIns="91425" tIns="45700" rIns="91425" bIns="45700" anchor="t" anchorCtr="0">
            <a:spAutoFit/>
          </a:bodyPr>
          <a:lstStyle/>
          <a:p>
            <a:pPr marL="0" marR="0" lvl="0" indent="0" algn="l" rtl="0">
              <a:lnSpc>
                <a:spcPct val="120000"/>
              </a:lnSpc>
              <a:spcBef>
                <a:spcPts val="0"/>
              </a:spcBef>
              <a:spcAft>
                <a:spcPts val="0"/>
              </a:spcAft>
              <a:buClr>
                <a:srgbClr val="002060"/>
              </a:buClr>
              <a:buSzPts val="2400"/>
              <a:buFont typeface="Arial Narrow"/>
              <a:buNone/>
            </a:pPr>
            <a:r>
              <a:rPr lang="en-US" sz="2400" b="1" i="0" u="none" strike="noStrike" cap="small">
                <a:solidFill>
                  <a:srgbClr val="002060"/>
                </a:solidFill>
                <a:latin typeface="Arial Narrow"/>
                <a:ea typeface="Arial Narrow"/>
                <a:cs typeface="Arial Narrow"/>
                <a:sym typeface="Arial Narrow"/>
              </a:rPr>
              <a:t>each with its own</a:t>
            </a:r>
            <a:endParaRPr sz="1400" b="0" i="0" u="none" strike="noStrike" cap="none">
              <a:solidFill>
                <a:srgbClr val="000000"/>
              </a:solidFill>
              <a:latin typeface="Arial"/>
              <a:ea typeface="Arial"/>
              <a:cs typeface="Arial"/>
              <a:sym typeface="Arial"/>
            </a:endParaRPr>
          </a:p>
          <a:p>
            <a:pPr marL="290513" marR="0" lvl="0" indent="0" algn="l" rtl="0">
              <a:lnSpc>
                <a:spcPct val="120000"/>
              </a:lnSpc>
              <a:spcBef>
                <a:spcPts val="600"/>
              </a:spcBef>
              <a:spcAft>
                <a:spcPts val="0"/>
              </a:spcAft>
              <a:buClr>
                <a:srgbClr val="3F3F3F"/>
              </a:buClr>
              <a:buSzPts val="1800"/>
              <a:buFont typeface="Arial Narrow"/>
              <a:buNone/>
            </a:pPr>
            <a:r>
              <a:rPr lang="en-US" sz="1800" b="0" i="0" u="none" strike="noStrike" cap="none">
                <a:solidFill>
                  <a:srgbClr val="3F3F3F"/>
                </a:solidFill>
                <a:latin typeface="Arial Narrow"/>
                <a:ea typeface="Arial Narrow"/>
                <a:cs typeface="Arial Narrow"/>
                <a:sym typeface="Arial Narrow"/>
              </a:rPr>
              <a:t>Data products</a:t>
            </a:r>
            <a:endParaRPr sz="1400" b="0" i="0" u="none" strike="noStrike" cap="none">
              <a:solidFill>
                <a:srgbClr val="000000"/>
              </a:solidFill>
              <a:latin typeface="Arial"/>
              <a:ea typeface="Arial"/>
              <a:cs typeface="Arial"/>
              <a:sym typeface="Arial"/>
            </a:endParaRPr>
          </a:p>
          <a:p>
            <a:pPr marL="290513" marR="0" lvl="0" indent="0" algn="l" rtl="0">
              <a:lnSpc>
                <a:spcPct val="120000"/>
              </a:lnSpc>
              <a:spcBef>
                <a:spcPts val="600"/>
              </a:spcBef>
              <a:spcAft>
                <a:spcPts val="0"/>
              </a:spcAft>
              <a:buClr>
                <a:srgbClr val="3F3F3F"/>
              </a:buClr>
              <a:buSzPts val="1800"/>
              <a:buFont typeface="Arial Narrow"/>
              <a:buNone/>
            </a:pPr>
            <a:r>
              <a:rPr lang="en-US" sz="1800" b="0" i="0" u="none" strike="noStrike" cap="none">
                <a:solidFill>
                  <a:srgbClr val="3F3F3F"/>
                </a:solidFill>
                <a:latin typeface="Arial Narrow"/>
                <a:ea typeface="Arial Narrow"/>
                <a:cs typeface="Arial Narrow"/>
                <a:sym typeface="Arial Narrow"/>
              </a:rPr>
              <a:t>File formats</a:t>
            </a:r>
            <a:endParaRPr sz="1400" b="0" i="0" u="none" strike="noStrike" cap="none">
              <a:solidFill>
                <a:srgbClr val="000000"/>
              </a:solidFill>
              <a:latin typeface="Arial"/>
              <a:ea typeface="Arial"/>
              <a:cs typeface="Arial"/>
              <a:sym typeface="Arial"/>
            </a:endParaRPr>
          </a:p>
          <a:p>
            <a:pPr marL="290513" marR="0" lvl="0" indent="0" algn="l" rtl="0">
              <a:lnSpc>
                <a:spcPct val="120000"/>
              </a:lnSpc>
              <a:spcBef>
                <a:spcPts val="600"/>
              </a:spcBef>
              <a:spcAft>
                <a:spcPts val="0"/>
              </a:spcAft>
              <a:buClr>
                <a:srgbClr val="3F3F3F"/>
              </a:buClr>
              <a:buSzPts val="1800"/>
              <a:buFont typeface="Arial Narrow"/>
              <a:buNone/>
            </a:pPr>
            <a:r>
              <a:rPr lang="en-US" sz="1800" b="0" i="0" u="none" strike="noStrike" cap="none">
                <a:solidFill>
                  <a:srgbClr val="3F3F3F"/>
                </a:solidFill>
                <a:latin typeface="Arial Narrow"/>
                <a:ea typeface="Arial Narrow"/>
                <a:cs typeface="Arial Narrow"/>
                <a:sym typeface="Arial Narrow"/>
              </a:rPr>
              <a:t>Download protocols</a:t>
            </a:r>
            <a:endParaRPr sz="1400" b="0" i="0" u="none" strike="noStrike" cap="none">
              <a:solidFill>
                <a:srgbClr val="000000"/>
              </a:solidFill>
              <a:latin typeface="Arial"/>
              <a:ea typeface="Arial"/>
              <a:cs typeface="Arial"/>
              <a:sym typeface="Arial"/>
            </a:endParaRPr>
          </a:p>
          <a:p>
            <a:pPr marL="290513" marR="0" lvl="0" indent="0" algn="l" rtl="0">
              <a:lnSpc>
                <a:spcPct val="120000"/>
              </a:lnSpc>
              <a:spcBef>
                <a:spcPts val="600"/>
              </a:spcBef>
              <a:spcAft>
                <a:spcPts val="0"/>
              </a:spcAft>
              <a:buClr>
                <a:srgbClr val="3F3F3F"/>
              </a:buClr>
              <a:buSzPts val="1800"/>
              <a:buFont typeface="Arial Narrow"/>
              <a:buNone/>
            </a:pPr>
            <a:r>
              <a:rPr lang="en-US" sz="1800" b="0" i="0" u="none" strike="noStrike" cap="none">
                <a:solidFill>
                  <a:srgbClr val="3F3F3F"/>
                </a:solidFill>
                <a:latin typeface="Arial Narrow"/>
                <a:ea typeface="Arial Narrow"/>
                <a:cs typeface="Arial Narrow"/>
                <a:sym typeface="Arial Narrow"/>
              </a:rPr>
              <a:t>Subsetting abilities</a:t>
            </a:r>
            <a:endParaRPr sz="1400" b="0" i="0" u="none" strike="noStrike" cap="none">
              <a:solidFill>
                <a:srgbClr val="000000"/>
              </a:solidFill>
              <a:latin typeface="Arial"/>
              <a:ea typeface="Arial"/>
              <a:cs typeface="Arial"/>
              <a:sym typeface="Arial"/>
            </a:endParaRPr>
          </a:p>
          <a:p>
            <a:pPr marL="290513" marR="0" lvl="0" indent="0" algn="l" rtl="0">
              <a:lnSpc>
                <a:spcPct val="120000"/>
              </a:lnSpc>
              <a:spcBef>
                <a:spcPts val="600"/>
              </a:spcBef>
              <a:spcAft>
                <a:spcPts val="0"/>
              </a:spcAft>
              <a:buClr>
                <a:srgbClr val="3F3F3F"/>
              </a:buClr>
              <a:buSzPts val="1800"/>
              <a:buFont typeface="Arial Narrow"/>
              <a:buNone/>
            </a:pPr>
            <a:r>
              <a:rPr lang="en-US" sz="1800" b="0" i="0" u="none" strike="noStrike" cap="none">
                <a:solidFill>
                  <a:srgbClr val="3F3F3F"/>
                </a:solidFill>
                <a:latin typeface="Arial Narrow"/>
                <a:ea typeface="Arial Narrow"/>
                <a:cs typeface="Arial Narrow"/>
                <a:sym typeface="Arial Narrow"/>
              </a:rPr>
              <a:t>Previewing abilities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637D9C"/>
              </a:solidFill>
              <a:latin typeface="Arial Narrow"/>
              <a:ea typeface="Arial Narrow"/>
              <a:cs typeface="Arial Narrow"/>
              <a:sym typeface="Arial Narrow"/>
            </a:endParaRPr>
          </a:p>
        </p:txBody>
      </p:sp>
      <p:cxnSp>
        <p:nvCxnSpPr>
          <p:cNvPr id="95" name="Google Shape;95;p2"/>
          <p:cNvCxnSpPr/>
          <p:nvPr/>
        </p:nvCxnSpPr>
        <p:spPr>
          <a:xfrm>
            <a:off x="5561494" y="1192696"/>
            <a:ext cx="0" cy="4757530"/>
          </a:xfrm>
          <a:prstGeom prst="straightConnector1">
            <a:avLst/>
          </a:prstGeom>
          <a:solidFill>
            <a:srgbClr val="00B8FF"/>
          </a:solidFill>
          <a:ln w="76200" cap="flat" cmpd="sng">
            <a:solidFill>
              <a:schemeClr val="dk1"/>
            </a:solidFill>
            <a:prstDash val="solid"/>
            <a:round/>
            <a:headEnd type="none" w="sm" len="sm"/>
            <a:tailEnd type="none" w="sm" len="sm"/>
          </a:ln>
        </p:spPr>
      </p:cxnSp>
      <p:cxnSp>
        <p:nvCxnSpPr>
          <p:cNvPr id="96" name="Google Shape;96;p2"/>
          <p:cNvCxnSpPr/>
          <p:nvPr/>
        </p:nvCxnSpPr>
        <p:spPr>
          <a:xfrm rot="-5400000" flipH="1">
            <a:off x="5567744" y="1240954"/>
            <a:ext cx="2349600" cy="2336700"/>
          </a:xfrm>
          <a:prstGeom prst="bentConnector3">
            <a:avLst>
              <a:gd name="adj1" fmla="val 50000"/>
            </a:avLst>
          </a:prstGeom>
          <a:solidFill>
            <a:srgbClr val="00B8FF"/>
          </a:solidFill>
          <a:ln w="28575" cap="flat" cmpd="sng">
            <a:solidFill>
              <a:schemeClr val="dk1"/>
            </a:solidFill>
            <a:prstDash val="solid"/>
            <a:round/>
            <a:headEnd type="none" w="sm" len="sm"/>
            <a:tailEnd type="stealth" w="med" len="med"/>
          </a:ln>
        </p:spPr>
      </p:cxnSp>
      <p:sp>
        <p:nvSpPr>
          <p:cNvPr id="97" name="Google Shape;97;p2"/>
          <p:cNvSpPr txBox="1"/>
          <p:nvPr/>
        </p:nvSpPr>
        <p:spPr>
          <a:xfrm>
            <a:off x="431764" y="285163"/>
            <a:ext cx="9227698" cy="850638"/>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1E4E79"/>
              </a:buClr>
              <a:buSzPts val="3200"/>
              <a:buFont typeface="Arial"/>
              <a:buNone/>
            </a:pPr>
            <a:r>
              <a:rPr lang="en-US" sz="3200" b="0" i="0" u="none" strike="noStrike" cap="none">
                <a:solidFill>
                  <a:srgbClr val="1E4E79"/>
                </a:solidFill>
                <a:latin typeface="Arial"/>
                <a:ea typeface="Arial"/>
                <a:cs typeface="Arial"/>
                <a:sym typeface="Arial"/>
              </a:rPr>
              <a:t>Accessing satellite data can be challenging</a:t>
            </a:r>
            <a:endParaRPr sz="1400" b="0" i="0" u="none" strike="noStrike" cap="none">
              <a:solidFill>
                <a:srgbClr val="000000"/>
              </a:solidFill>
              <a:latin typeface="Arial"/>
              <a:ea typeface="Arial"/>
              <a:cs typeface="Arial"/>
              <a:sym typeface="Arial"/>
            </a:endParaRPr>
          </a:p>
        </p:txBody>
      </p:sp>
      <p:pic>
        <p:nvPicPr>
          <p:cNvPr id="100" name="Google Shape;100;p2"/>
          <p:cNvPicPr preferRelativeResize="0"/>
          <p:nvPr/>
        </p:nvPicPr>
        <p:blipFill rotWithShape="1">
          <a:blip r:embed="rId3">
            <a:alphaModFix/>
          </a:blip>
          <a:srcRect/>
          <a:stretch/>
        </p:blipFill>
        <p:spPr>
          <a:xfrm>
            <a:off x="11226800" y="5892800"/>
            <a:ext cx="812800" cy="812800"/>
          </a:xfrm>
          <a:prstGeom prst="rect">
            <a:avLst/>
          </a:prstGeom>
          <a:noFill/>
          <a:ln>
            <a:noFill/>
          </a:ln>
        </p:spPr>
      </p:pic>
      <p:sp>
        <p:nvSpPr>
          <p:cNvPr id="11" name="Google Shape;108;p3">
            <a:extLst>
              <a:ext uri="{FF2B5EF4-FFF2-40B4-BE49-F238E27FC236}">
                <a16:creationId xmlns:a16="http://schemas.microsoft.com/office/drawing/2014/main" id="{D97FDD94-B71B-436A-B9CE-08C9507F6B96}"/>
              </a:ext>
            </a:extLst>
          </p:cNvPr>
          <p:cNvSpPr txBox="1">
            <a:spLocks noGrp="1"/>
          </p:cNvSpPr>
          <p:nvPr>
            <p:ph type="ftr" idx="11"/>
          </p:nvPr>
        </p:nvSpPr>
        <p:spPr>
          <a:xfrm>
            <a:off x="1221458" y="6441410"/>
            <a:ext cx="9369343"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latin typeface="Arial"/>
                <a:ea typeface="Arial"/>
                <a:cs typeface="Arial"/>
                <a:sym typeface="Arial"/>
              </a:rPr>
              <a:t>CoastWatch Satellite Course                                           http://coastwatch.noaa.gov</a:t>
            </a:r>
            <a:endParaRPr>
              <a:latin typeface="Arial"/>
              <a:ea typeface="Arial"/>
              <a:cs typeface="Arial"/>
              <a:sym typeface="Arial"/>
            </a:endParaRPr>
          </a:p>
        </p:txBody>
      </p:sp>
      <p:sp>
        <p:nvSpPr>
          <p:cNvPr id="12" name="Slide Number Placeholder 1">
            <a:extLst>
              <a:ext uri="{FF2B5EF4-FFF2-40B4-BE49-F238E27FC236}">
                <a16:creationId xmlns:a16="http://schemas.microsoft.com/office/drawing/2014/main" id="{B1A9A4FF-1E5A-4BFA-9609-92E00FD1FF9E}"/>
              </a:ext>
            </a:extLst>
          </p:cNvPr>
          <p:cNvSpPr>
            <a:spLocks noGrp="1"/>
          </p:cNvSpPr>
          <p:nvPr>
            <p:ph type="sldNum" idx="12"/>
          </p:nvPr>
        </p:nvSpPr>
        <p:spPr>
          <a:xfrm>
            <a:off x="11201984" y="6441410"/>
            <a:ext cx="1104014" cy="365125"/>
          </a:xfrm>
        </p:spPr>
        <p:txBody>
          <a:bodyPr/>
          <a:lstStyle/>
          <a:p>
            <a:pPr marL="0" lvl="0" indent="0" algn="l" rtl="0">
              <a:spcBef>
                <a:spcPts val="0"/>
              </a:spcBef>
              <a:spcAft>
                <a:spcPts val="0"/>
              </a:spcAft>
              <a:buNone/>
            </a:pPr>
            <a:fld id="{00000000-1234-1234-1234-123412341234}" type="slidenum">
              <a:rPr lang="en-US" smtClean="0"/>
              <a:t>2</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0"/>
                                        </p:tgtEl>
                                        <p:attrNameLst>
                                          <p:attrName>style.visibility</p:attrName>
                                        </p:attrNameLst>
                                      </p:cBhvr>
                                      <p:to>
                                        <p:strVal val="visible"/>
                                      </p:to>
                                    </p:set>
                                    <p:animEffect transition="in" filter="fade">
                                      <p:cBhvr>
                                        <p:cTn id="7" dur="1"/>
                                        <p:tgtEl>
                                          <p:spTgt spid="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pic>
        <p:nvPicPr>
          <p:cNvPr id="408" name="Google Shape;408;p20"/>
          <p:cNvPicPr preferRelativeResize="0"/>
          <p:nvPr/>
        </p:nvPicPr>
        <p:blipFill rotWithShape="1">
          <a:blip r:embed="rId3">
            <a:alphaModFix/>
          </a:blip>
          <a:srcRect/>
          <a:stretch/>
        </p:blipFill>
        <p:spPr>
          <a:xfrm>
            <a:off x="7486218" y="700117"/>
            <a:ext cx="4572000" cy="5588000"/>
          </a:xfrm>
          <a:prstGeom prst="rect">
            <a:avLst/>
          </a:prstGeom>
          <a:noFill/>
          <a:ln>
            <a:noFill/>
          </a:ln>
        </p:spPr>
      </p:pic>
      <p:sp>
        <p:nvSpPr>
          <p:cNvPr id="409" name="Google Shape;409;p20"/>
          <p:cNvSpPr txBox="1">
            <a:spLocks noGrp="1"/>
          </p:cNvSpPr>
          <p:nvPr>
            <p:ph type="title"/>
          </p:nvPr>
        </p:nvSpPr>
        <p:spPr>
          <a:xfrm>
            <a:off x="528298" y="11557"/>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E4E79"/>
              </a:buClr>
              <a:buSzPts val="3200"/>
              <a:buFont typeface="Arial Narrow"/>
              <a:buNone/>
            </a:pPr>
            <a:r>
              <a:rPr lang="en-US"/>
              <a:t>Visualizations of tabular data</a:t>
            </a:r>
            <a:endParaRPr/>
          </a:p>
        </p:txBody>
      </p:sp>
      <p:sp>
        <p:nvSpPr>
          <p:cNvPr id="411" name="Google Shape;411;p20"/>
          <p:cNvSpPr txBox="1">
            <a:spLocks noGrp="1"/>
          </p:cNvSpPr>
          <p:nvPr>
            <p:ph type="ftr" idx="11"/>
          </p:nvPr>
        </p:nvSpPr>
        <p:spPr>
          <a:xfrm>
            <a:off x="1221458" y="6441410"/>
            <a:ext cx="9369343"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latin typeface="Arial"/>
                <a:ea typeface="Arial"/>
                <a:cs typeface="Arial"/>
                <a:sym typeface="Arial"/>
              </a:rPr>
              <a:t>CoastWatch Satellite Course                                           http://coastwatch.noaa.gov</a:t>
            </a:r>
            <a:endParaRPr>
              <a:latin typeface="Arial"/>
              <a:ea typeface="Arial"/>
              <a:cs typeface="Arial"/>
              <a:sym typeface="Arial"/>
            </a:endParaRPr>
          </a:p>
        </p:txBody>
      </p:sp>
      <p:sp>
        <p:nvSpPr>
          <p:cNvPr id="412" name="Google Shape;412;p20"/>
          <p:cNvSpPr txBox="1"/>
          <p:nvPr/>
        </p:nvSpPr>
        <p:spPr>
          <a:xfrm>
            <a:off x="398591" y="3270741"/>
            <a:ext cx="5331064" cy="6463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13" name="Google Shape;413;p20"/>
          <p:cNvSpPr txBox="1"/>
          <p:nvPr/>
        </p:nvSpPr>
        <p:spPr>
          <a:xfrm>
            <a:off x="404827" y="1048207"/>
            <a:ext cx="7348523"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https://polarwatch.noaa.gov/erddap/tabledap/SOCCOM_BGC_Argo.graph</a:t>
            </a:r>
            <a:endParaRPr sz="1400" b="0" i="0" u="none" strike="noStrike" cap="none">
              <a:solidFill>
                <a:srgbClr val="000000"/>
              </a:solidFill>
              <a:latin typeface="Arial"/>
              <a:ea typeface="Arial"/>
              <a:cs typeface="Arial"/>
              <a:sym typeface="Arial"/>
            </a:endParaRPr>
          </a:p>
        </p:txBody>
      </p:sp>
      <p:pic>
        <p:nvPicPr>
          <p:cNvPr id="414" name="Google Shape;414;p20"/>
          <p:cNvPicPr preferRelativeResize="0"/>
          <p:nvPr/>
        </p:nvPicPr>
        <p:blipFill rotWithShape="1">
          <a:blip r:embed="rId4">
            <a:alphaModFix/>
          </a:blip>
          <a:srcRect l="-379" t="-3037" r="-2216" b="12502"/>
          <a:stretch/>
        </p:blipFill>
        <p:spPr>
          <a:xfrm>
            <a:off x="398591" y="2331482"/>
            <a:ext cx="3412699" cy="3942284"/>
          </a:xfrm>
          <a:prstGeom prst="rect">
            <a:avLst/>
          </a:prstGeom>
          <a:noFill/>
          <a:ln>
            <a:noFill/>
          </a:ln>
        </p:spPr>
      </p:pic>
      <p:sp>
        <p:nvSpPr>
          <p:cNvPr id="415" name="Google Shape;415;p20"/>
          <p:cNvSpPr txBox="1"/>
          <p:nvPr/>
        </p:nvSpPr>
        <p:spPr>
          <a:xfrm>
            <a:off x="1695449" y="1524000"/>
            <a:ext cx="2838591" cy="3693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1" i="0" u="none" strike="noStrike" cap="none">
                <a:solidFill>
                  <a:schemeClr val="dk1"/>
                </a:solidFill>
                <a:latin typeface="Calibri"/>
                <a:ea typeface="Calibri"/>
                <a:cs typeface="Calibri"/>
                <a:sym typeface="Calibri"/>
              </a:rPr>
              <a:t>Float WMO_ID = 5904185</a:t>
            </a:r>
            <a:endParaRPr sz="1400" b="0" i="0" u="none" strike="noStrike" cap="none">
              <a:solidFill>
                <a:srgbClr val="000000"/>
              </a:solidFill>
              <a:latin typeface="Arial"/>
              <a:ea typeface="Arial"/>
              <a:cs typeface="Arial"/>
              <a:sym typeface="Arial"/>
            </a:endParaRPr>
          </a:p>
        </p:txBody>
      </p:sp>
      <p:sp>
        <p:nvSpPr>
          <p:cNvPr id="416" name="Google Shape;416;p20"/>
          <p:cNvSpPr txBox="1"/>
          <p:nvPr/>
        </p:nvSpPr>
        <p:spPr>
          <a:xfrm>
            <a:off x="952500" y="2305050"/>
            <a:ext cx="2308709"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Map of float trajectory</a:t>
            </a:r>
            <a:endParaRPr sz="1400" b="0" i="0" u="none" strike="noStrike" cap="none">
              <a:solidFill>
                <a:srgbClr val="000000"/>
              </a:solidFill>
              <a:latin typeface="Arial"/>
              <a:ea typeface="Arial"/>
              <a:cs typeface="Arial"/>
              <a:sym typeface="Arial"/>
            </a:endParaRPr>
          </a:p>
        </p:txBody>
      </p:sp>
      <p:sp>
        <p:nvSpPr>
          <p:cNvPr id="417" name="Google Shape;417;p20"/>
          <p:cNvSpPr txBox="1"/>
          <p:nvPr/>
        </p:nvSpPr>
        <p:spPr>
          <a:xfrm>
            <a:off x="7962900" y="514350"/>
            <a:ext cx="3792448"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Calibri"/>
                <a:ea typeface="Calibri"/>
                <a:cs typeface="Calibri"/>
                <a:sym typeface="Calibri"/>
              </a:rPr>
              <a:t>Oxygen Section for 0-350 m depth </a:t>
            </a:r>
            <a:endParaRPr sz="1400" b="0" i="0" u="none" strike="noStrike" cap="none">
              <a:solidFill>
                <a:srgbClr val="000000"/>
              </a:solidFill>
              <a:latin typeface="Arial"/>
              <a:ea typeface="Arial"/>
              <a:cs typeface="Arial"/>
              <a:sym typeface="Arial"/>
            </a:endParaRPr>
          </a:p>
        </p:txBody>
      </p:sp>
      <p:pic>
        <p:nvPicPr>
          <p:cNvPr id="418" name="Google Shape;418;p20"/>
          <p:cNvPicPr preferRelativeResize="0"/>
          <p:nvPr/>
        </p:nvPicPr>
        <p:blipFill rotWithShape="1">
          <a:blip r:embed="rId5">
            <a:alphaModFix/>
          </a:blip>
          <a:srcRect/>
          <a:stretch/>
        </p:blipFill>
        <p:spPr>
          <a:xfrm>
            <a:off x="3945738" y="2232720"/>
            <a:ext cx="3293403" cy="4025270"/>
          </a:xfrm>
          <a:prstGeom prst="rect">
            <a:avLst/>
          </a:prstGeom>
          <a:noFill/>
          <a:ln>
            <a:noFill/>
          </a:ln>
        </p:spPr>
      </p:pic>
      <p:sp>
        <p:nvSpPr>
          <p:cNvPr id="419" name="Google Shape;419;p20"/>
          <p:cNvSpPr txBox="1"/>
          <p:nvPr/>
        </p:nvSpPr>
        <p:spPr>
          <a:xfrm>
            <a:off x="4038600" y="2019300"/>
            <a:ext cx="3028521"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Temperature-Salinity Diagram </a:t>
            </a:r>
            <a:endParaRPr sz="1400" b="0" i="0" u="none" strike="noStrike" cap="none">
              <a:solidFill>
                <a:srgbClr val="000000"/>
              </a:solidFill>
              <a:latin typeface="Arial"/>
              <a:ea typeface="Arial"/>
              <a:cs typeface="Arial"/>
              <a:sym typeface="Arial"/>
            </a:endParaRPr>
          </a:p>
        </p:txBody>
      </p:sp>
      <p:pic>
        <p:nvPicPr>
          <p:cNvPr id="420" name="Google Shape;420;p20"/>
          <p:cNvPicPr preferRelativeResize="0"/>
          <p:nvPr/>
        </p:nvPicPr>
        <p:blipFill rotWithShape="1">
          <a:blip r:embed="rId6">
            <a:alphaModFix/>
          </a:blip>
          <a:srcRect/>
          <a:stretch/>
        </p:blipFill>
        <p:spPr>
          <a:xfrm>
            <a:off x="11226800" y="5892800"/>
            <a:ext cx="812800" cy="812800"/>
          </a:xfrm>
          <a:prstGeom prst="rect">
            <a:avLst/>
          </a:prstGeom>
          <a:noFill/>
          <a:ln>
            <a:noFill/>
          </a:ln>
        </p:spPr>
      </p:pic>
      <p:sp>
        <p:nvSpPr>
          <p:cNvPr id="2" name="Slide Number Placeholder 1">
            <a:extLst>
              <a:ext uri="{FF2B5EF4-FFF2-40B4-BE49-F238E27FC236}">
                <a16:creationId xmlns:a16="http://schemas.microsoft.com/office/drawing/2014/main" id="{921F98BF-1833-4F72-B5F3-304673E9707B}"/>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t>20</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20"/>
                                        </p:tgtEl>
                                        <p:attrNameLst>
                                          <p:attrName>style.visibility</p:attrName>
                                        </p:attrNameLst>
                                      </p:cBhvr>
                                      <p:to>
                                        <p:strVal val="visible"/>
                                      </p:to>
                                    </p:set>
                                    <p:animEffect transition="in" filter="fade">
                                      <p:cBhvr>
                                        <p:cTn id="7" dur="1"/>
                                        <p:tgtEl>
                                          <p:spTgt spid="4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sp>
        <p:nvSpPr>
          <p:cNvPr id="426" name="Google Shape;426;p21"/>
          <p:cNvSpPr txBox="1">
            <a:spLocks noGrp="1"/>
          </p:cNvSpPr>
          <p:nvPr>
            <p:ph type="title"/>
          </p:nvPr>
        </p:nvSpPr>
        <p:spPr>
          <a:xfrm>
            <a:off x="528298" y="11557"/>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E4E79"/>
              </a:buClr>
              <a:buSzPts val="3200"/>
              <a:buFont typeface="Arial Narrow"/>
              <a:buNone/>
            </a:pPr>
            <a:r>
              <a:rPr lang="en-US"/>
              <a:t>Downloading Data </a:t>
            </a:r>
            <a:endParaRPr/>
          </a:p>
        </p:txBody>
      </p:sp>
      <p:sp>
        <p:nvSpPr>
          <p:cNvPr id="428" name="Google Shape;428;p21"/>
          <p:cNvSpPr txBox="1">
            <a:spLocks noGrp="1"/>
          </p:cNvSpPr>
          <p:nvPr>
            <p:ph type="ftr" idx="11"/>
          </p:nvPr>
        </p:nvSpPr>
        <p:spPr>
          <a:xfrm>
            <a:off x="1221458" y="6441410"/>
            <a:ext cx="9369343"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latin typeface="Arial"/>
                <a:ea typeface="Arial"/>
                <a:cs typeface="Arial"/>
                <a:sym typeface="Arial"/>
              </a:rPr>
              <a:t>CoastWatch Satellite Course                                           http://coastwatch.noaa.gov</a:t>
            </a:r>
            <a:endParaRPr>
              <a:latin typeface="Arial"/>
              <a:ea typeface="Arial"/>
              <a:cs typeface="Arial"/>
              <a:sym typeface="Arial"/>
            </a:endParaRPr>
          </a:p>
        </p:txBody>
      </p:sp>
      <p:sp>
        <p:nvSpPr>
          <p:cNvPr id="429" name="Google Shape;429;p21"/>
          <p:cNvSpPr txBox="1"/>
          <p:nvPr/>
        </p:nvSpPr>
        <p:spPr>
          <a:xfrm>
            <a:off x="398591" y="3270741"/>
            <a:ext cx="5331064" cy="6463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30" name="Google Shape;430;p21"/>
          <p:cNvSpPr txBox="1"/>
          <p:nvPr/>
        </p:nvSpPr>
        <p:spPr>
          <a:xfrm>
            <a:off x="4145032" y="2139856"/>
            <a:ext cx="5901380" cy="338554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https://coastwatch.pfeg.noaa.gov/erddap/griddap/</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1200"/>
              </a:spcBef>
              <a:spcAft>
                <a:spcPts val="0"/>
              </a:spcAft>
              <a:buClr>
                <a:srgbClr val="000000"/>
              </a:buClr>
              <a:buSzPts val="1800"/>
              <a:buFont typeface="Arial"/>
              <a:buNone/>
            </a:pPr>
            <a:r>
              <a:rPr lang="en-US" sz="1800" b="0" i="0" u="none" strike="noStrike" cap="none">
                <a:solidFill>
                  <a:srgbClr val="FF0000"/>
                </a:solidFill>
                <a:latin typeface="Calibri"/>
                <a:ea typeface="Calibri"/>
                <a:cs typeface="Calibri"/>
                <a:sym typeface="Calibri"/>
              </a:rPr>
              <a:t>NOAA_DHW_monthly</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1200"/>
              </a:spcBef>
              <a:spcAft>
                <a:spcPts val="0"/>
              </a:spcAft>
              <a:buClr>
                <a:srgbClr val="000000"/>
              </a:buClr>
              <a:buSzPts val="1800"/>
              <a:buFont typeface="Arial"/>
              <a:buNone/>
            </a:pPr>
            <a:r>
              <a:rPr lang="en-US" sz="1800" b="0" i="0" u="none" strike="noStrike" cap="none">
                <a:solidFill>
                  <a:srgbClr val="00B050"/>
                </a:solidFill>
                <a:latin typeface="Calibri"/>
                <a:ea typeface="Calibri"/>
                <a:cs typeface="Calibri"/>
                <a:sym typeface="Calibri"/>
              </a:rPr>
              <a:t>.largePng (.nc, .mat, .json, .geotif, .kml, .csv…)</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120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1200"/>
              </a:spcBef>
              <a:spcAft>
                <a:spcPts val="0"/>
              </a:spcAft>
              <a:buClr>
                <a:srgbClr val="000000"/>
              </a:buClr>
              <a:buSzPts val="1800"/>
              <a:buFont typeface="Arial"/>
              <a:buNone/>
            </a:pPr>
            <a:r>
              <a:rPr lang="en-US" sz="1800" b="0" i="0" u="none" strike="noStrike" cap="none">
                <a:solidFill>
                  <a:srgbClr val="B830FF"/>
                </a:solidFill>
                <a:latin typeface="Calibri"/>
                <a:ea typeface="Calibri"/>
                <a:cs typeface="Calibri"/>
                <a:sym typeface="Calibri"/>
              </a:rPr>
              <a:t>sea_surface_temperature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120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[(2019-09-15T12:00:00Z):(2019-09-15T12:00:00Z)]</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1200"/>
              </a:spcBef>
              <a:spcAft>
                <a:spcPts val="0"/>
              </a:spcAft>
              <a:buClr>
                <a:srgbClr val="000000"/>
              </a:buClr>
              <a:buSzPts val="1800"/>
              <a:buFont typeface="Arial"/>
              <a:buNone/>
            </a:pPr>
            <a:r>
              <a:rPr lang="en-US" sz="1800" b="0" i="0" u="none" strike="noStrike" cap="none">
                <a:solidFill>
                  <a:srgbClr val="00B0F0"/>
                </a:solidFill>
                <a:latin typeface="Calibri"/>
                <a:ea typeface="Calibri"/>
                <a:cs typeface="Calibri"/>
                <a:sym typeface="Calibri"/>
              </a:rPr>
              <a:t>[(70):(-10)]</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1200"/>
              </a:spcBef>
              <a:spcAft>
                <a:spcPts val="0"/>
              </a:spcAft>
              <a:buClr>
                <a:srgbClr val="000000"/>
              </a:buClr>
              <a:buSzPts val="1800"/>
              <a:buFont typeface="Arial"/>
              <a:buNone/>
            </a:pPr>
            <a:r>
              <a:rPr lang="en-US" sz="1800" b="0" i="0" u="none" strike="noStrike" cap="none">
                <a:solidFill>
                  <a:srgbClr val="00B0F0"/>
                </a:solidFill>
                <a:latin typeface="Calibri"/>
                <a:ea typeface="Calibri"/>
                <a:cs typeface="Calibri"/>
                <a:sym typeface="Calibri"/>
              </a:rPr>
              <a:t>[(-180):(-100)]</a:t>
            </a:r>
            <a:endParaRPr sz="1400" b="0" i="0" u="none" strike="noStrike" cap="none">
              <a:solidFill>
                <a:srgbClr val="000000"/>
              </a:solidFill>
              <a:latin typeface="Arial"/>
              <a:ea typeface="Arial"/>
              <a:cs typeface="Arial"/>
              <a:sym typeface="Arial"/>
            </a:endParaRPr>
          </a:p>
        </p:txBody>
      </p:sp>
      <p:sp>
        <p:nvSpPr>
          <p:cNvPr id="431" name="Google Shape;431;p21"/>
          <p:cNvSpPr txBox="1"/>
          <p:nvPr/>
        </p:nvSpPr>
        <p:spPr>
          <a:xfrm>
            <a:off x="1943810" y="2152556"/>
            <a:ext cx="2197101" cy="3385542"/>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Base URL:</a:t>
            </a:r>
            <a:endParaRPr sz="1400" b="0" i="0" u="none" strike="noStrike" cap="none">
              <a:solidFill>
                <a:srgbClr val="000000"/>
              </a:solidFill>
              <a:latin typeface="Arial"/>
              <a:ea typeface="Arial"/>
              <a:cs typeface="Arial"/>
              <a:sym typeface="Arial"/>
            </a:endParaRPr>
          </a:p>
          <a:p>
            <a:pPr marL="0" marR="0" lvl="0" indent="0" algn="r" rtl="0">
              <a:lnSpc>
                <a:spcPct val="100000"/>
              </a:lnSpc>
              <a:spcBef>
                <a:spcPts val="1200"/>
              </a:spcBef>
              <a:spcAft>
                <a:spcPts val="0"/>
              </a:spcAft>
              <a:buClr>
                <a:srgbClr val="000000"/>
              </a:buClr>
              <a:buSzPts val="1800"/>
              <a:buFont typeface="Arial"/>
              <a:buNone/>
            </a:pPr>
            <a:r>
              <a:rPr lang="en-US" sz="1800" b="0" i="0" u="none" strike="noStrike" cap="none">
                <a:solidFill>
                  <a:srgbClr val="FF0000"/>
                </a:solidFill>
                <a:latin typeface="Calibri"/>
                <a:ea typeface="Calibri"/>
                <a:cs typeface="Calibri"/>
                <a:sym typeface="Calibri"/>
              </a:rPr>
              <a:t>Dataset ID:</a:t>
            </a:r>
            <a:endParaRPr sz="1400" b="0" i="0" u="none" strike="noStrike" cap="none">
              <a:solidFill>
                <a:srgbClr val="000000"/>
              </a:solidFill>
              <a:latin typeface="Arial"/>
              <a:ea typeface="Arial"/>
              <a:cs typeface="Arial"/>
              <a:sym typeface="Arial"/>
            </a:endParaRPr>
          </a:p>
          <a:p>
            <a:pPr marL="0" marR="0" lvl="0" indent="0" algn="r" rtl="0">
              <a:lnSpc>
                <a:spcPct val="100000"/>
              </a:lnSpc>
              <a:spcBef>
                <a:spcPts val="1200"/>
              </a:spcBef>
              <a:spcAft>
                <a:spcPts val="0"/>
              </a:spcAft>
              <a:buClr>
                <a:srgbClr val="000000"/>
              </a:buClr>
              <a:buSzPts val="1800"/>
              <a:buFont typeface="Arial"/>
              <a:buNone/>
            </a:pPr>
            <a:r>
              <a:rPr lang="en-US" sz="1800" b="0" i="0" u="none" strike="noStrike" cap="none">
                <a:solidFill>
                  <a:srgbClr val="00B050"/>
                </a:solidFill>
                <a:latin typeface="Calibri"/>
                <a:ea typeface="Calibri"/>
                <a:cs typeface="Calibri"/>
                <a:sym typeface="Calibri"/>
              </a:rPr>
              <a:t>File Type:</a:t>
            </a:r>
            <a:endParaRPr sz="1400" b="0" i="0" u="none" strike="noStrike" cap="none">
              <a:solidFill>
                <a:srgbClr val="000000"/>
              </a:solidFill>
              <a:latin typeface="Arial"/>
              <a:ea typeface="Arial"/>
              <a:cs typeface="Arial"/>
              <a:sym typeface="Arial"/>
            </a:endParaRPr>
          </a:p>
          <a:p>
            <a:pPr marL="0" marR="0" lvl="0" indent="0" algn="r" rtl="0">
              <a:lnSpc>
                <a:spcPct val="100000"/>
              </a:lnSpc>
              <a:spcBef>
                <a:spcPts val="1200"/>
              </a:spcBef>
              <a:spcAft>
                <a:spcPts val="0"/>
              </a:spcAft>
              <a:buClr>
                <a:srgbClr val="000000"/>
              </a:buClr>
              <a:buSzPts val="1800"/>
              <a:buFont typeface="Arial"/>
              <a:buNone/>
            </a:pPr>
            <a:r>
              <a:rPr lang="en-US" sz="1800" b="0" i="0" u="none" strike="noStrike" cap="none">
                <a:solidFill>
                  <a:srgbClr val="1F3864"/>
                </a:solidFill>
                <a:latin typeface="Calibri"/>
                <a:ea typeface="Calibri"/>
                <a:cs typeface="Calibri"/>
                <a:sym typeface="Calibri"/>
              </a:rPr>
              <a:t>Data Request Begins</a:t>
            </a:r>
            <a:endParaRPr sz="1400" b="0" i="0" u="none" strike="noStrike" cap="none">
              <a:solidFill>
                <a:srgbClr val="000000"/>
              </a:solidFill>
              <a:latin typeface="Arial"/>
              <a:ea typeface="Arial"/>
              <a:cs typeface="Arial"/>
              <a:sym typeface="Arial"/>
            </a:endParaRPr>
          </a:p>
          <a:p>
            <a:pPr marL="0" marR="0" lvl="0" indent="0" algn="r" rtl="0">
              <a:lnSpc>
                <a:spcPct val="100000"/>
              </a:lnSpc>
              <a:spcBef>
                <a:spcPts val="1200"/>
              </a:spcBef>
              <a:spcAft>
                <a:spcPts val="0"/>
              </a:spcAft>
              <a:buClr>
                <a:srgbClr val="000000"/>
              </a:buClr>
              <a:buSzPts val="1800"/>
              <a:buFont typeface="Arial"/>
              <a:buNone/>
            </a:pPr>
            <a:r>
              <a:rPr lang="en-US" sz="1800" b="0" i="0" u="none" strike="noStrike" cap="none">
                <a:solidFill>
                  <a:srgbClr val="B830FF"/>
                </a:solidFill>
                <a:latin typeface="Calibri"/>
                <a:ea typeface="Calibri"/>
                <a:cs typeface="Calibri"/>
                <a:sym typeface="Calibri"/>
              </a:rPr>
              <a:t>Variable:</a:t>
            </a:r>
            <a:endParaRPr sz="1400" b="0" i="0" u="none" strike="noStrike" cap="none">
              <a:solidFill>
                <a:srgbClr val="000000"/>
              </a:solidFill>
              <a:latin typeface="Arial"/>
              <a:ea typeface="Arial"/>
              <a:cs typeface="Arial"/>
              <a:sym typeface="Arial"/>
            </a:endParaRPr>
          </a:p>
          <a:p>
            <a:pPr marL="0" marR="0" lvl="0" indent="0" algn="r" rtl="0">
              <a:lnSpc>
                <a:spcPct val="100000"/>
              </a:lnSpc>
              <a:spcBef>
                <a:spcPts val="1200"/>
              </a:spcBef>
              <a:spcAft>
                <a:spcPts val="0"/>
              </a:spcAft>
              <a:buClr>
                <a:srgbClr val="000000"/>
              </a:buClr>
              <a:buSzPts val="1800"/>
              <a:buFont typeface="Arial"/>
              <a:buNone/>
            </a:pPr>
            <a:r>
              <a:rPr lang="en-US" sz="1800" b="0" i="0" u="none" strike="noStrike" cap="none">
                <a:solidFill>
                  <a:srgbClr val="0C0C0C"/>
                </a:solidFill>
                <a:latin typeface="Calibri"/>
                <a:ea typeface="Calibri"/>
                <a:cs typeface="Calibri"/>
                <a:sym typeface="Calibri"/>
              </a:rPr>
              <a:t>Time range:</a:t>
            </a:r>
            <a:endParaRPr sz="1400" b="0" i="0" u="none" strike="noStrike" cap="none">
              <a:solidFill>
                <a:srgbClr val="000000"/>
              </a:solidFill>
              <a:latin typeface="Arial"/>
              <a:ea typeface="Arial"/>
              <a:cs typeface="Arial"/>
              <a:sym typeface="Arial"/>
            </a:endParaRPr>
          </a:p>
          <a:p>
            <a:pPr marL="0" marR="0" lvl="0" indent="0" algn="r" rtl="0">
              <a:lnSpc>
                <a:spcPct val="100000"/>
              </a:lnSpc>
              <a:spcBef>
                <a:spcPts val="1200"/>
              </a:spcBef>
              <a:spcAft>
                <a:spcPts val="0"/>
              </a:spcAft>
              <a:buClr>
                <a:srgbClr val="000000"/>
              </a:buClr>
              <a:buSzPts val="1800"/>
              <a:buFont typeface="Arial"/>
              <a:buNone/>
            </a:pPr>
            <a:r>
              <a:rPr lang="en-US" sz="1800" b="0" i="0" u="none" strike="noStrike" cap="none">
                <a:solidFill>
                  <a:srgbClr val="00B0F0"/>
                </a:solidFill>
                <a:latin typeface="Calibri"/>
                <a:ea typeface="Calibri"/>
                <a:cs typeface="Calibri"/>
                <a:sym typeface="Calibri"/>
              </a:rPr>
              <a:t>Latitude Range:</a:t>
            </a:r>
            <a:endParaRPr sz="1400" b="0" i="0" u="none" strike="noStrike" cap="none">
              <a:solidFill>
                <a:srgbClr val="000000"/>
              </a:solidFill>
              <a:latin typeface="Arial"/>
              <a:ea typeface="Arial"/>
              <a:cs typeface="Arial"/>
              <a:sym typeface="Arial"/>
            </a:endParaRPr>
          </a:p>
          <a:p>
            <a:pPr marL="0" marR="0" lvl="0" indent="0" algn="r" rtl="0">
              <a:lnSpc>
                <a:spcPct val="100000"/>
              </a:lnSpc>
              <a:spcBef>
                <a:spcPts val="1200"/>
              </a:spcBef>
              <a:spcAft>
                <a:spcPts val="0"/>
              </a:spcAft>
              <a:buClr>
                <a:srgbClr val="000000"/>
              </a:buClr>
              <a:buSzPts val="1800"/>
              <a:buFont typeface="Arial"/>
              <a:buNone/>
            </a:pPr>
            <a:r>
              <a:rPr lang="en-US" sz="1800" b="0" i="0" u="none" strike="noStrike" cap="none">
                <a:solidFill>
                  <a:srgbClr val="00B0F0"/>
                </a:solidFill>
                <a:latin typeface="Calibri"/>
                <a:ea typeface="Calibri"/>
                <a:cs typeface="Calibri"/>
                <a:sym typeface="Calibri"/>
              </a:rPr>
              <a:t>Longitude Range:</a:t>
            </a:r>
            <a:endParaRPr sz="1400" b="0" i="0" u="none" strike="noStrike" cap="none">
              <a:solidFill>
                <a:srgbClr val="000000"/>
              </a:solidFill>
              <a:latin typeface="Arial"/>
              <a:ea typeface="Arial"/>
              <a:cs typeface="Arial"/>
              <a:sym typeface="Arial"/>
            </a:endParaRPr>
          </a:p>
        </p:txBody>
      </p:sp>
      <p:sp>
        <p:nvSpPr>
          <p:cNvPr id="432" name="Google Shape;432;p21"/>
          <p:cNvSpPr txBox="1"/>
          <p:nvPr/>
        </p:nvSpPr>
        <p:spPr>
          <a:xfrm>
            <a:off x="3884121" y="1536233"/>
            <a:ext cx="4078361"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chemeClr val="dk1"/>
                </a:solidFill>
                <a:latin typeface="Calibri"/>
                <a:ea typeface="Calibri"/>
                <a:cs typeface="Calibri"/>
                <a:sym typeface="Calibri"/>
              </a:rPr>
              <a:t>Example of a URL data request</a:t>
            </a:r>
            <a:endParaRPr sz="1400" b="0" i="0" u="none" strike="noStrike" cap="none">
              <a:solidFill>
                <a:srgbClr val="000000"/>
              </a:solidFill>
              <a:latin typeface="Arial"/>
              <a:ea typeface="Arial"/>
              <a:cs typeface="Arial"/>
              <a:sym typeface="Arial"/>
            </a:endParaRPr>
          </a:p>
        </p:txBody>
      </p:sp>
      <p:sp>
        <p:nvSpPr>
          <p:cNvPr id="433" name="Google Shape;433;p21"/>
          <p:cNvSpPr/>
          <p:nvPr/>
        </p:nvSpPr>
        <p:spPr>
          <a:xfrm>
            <a:off x="882193" y="867613"/>
            <a:ext cx="10559530"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FF0000"/>
                </a:solidFill>
                <a:latin typeface="Calibri"/>
                <a:ea typeface="Calibri"/>
                <a:cs typeface="Calibri"/>
                <a:sym typeface="Calibri"/>
              </a:rPr>
              <a:t>NOAA_DHW_monthly</a:t>
            </a:r>
            <a:r>
              <a:rPr lang="en-US" sz="2000" b="0" i="0" u="none" strike="noStrike" cap="none">
                <a:solidFill>
                  <a:schemeClr val="dk1"/>
                </a:solidFill>
                <a:latin typeface="Calibri"/>
                <a:ea typeface="Calibri"/>
                <a:cs typeface="Calibri"/>
                <a:sym typeface="Calibri"/>
              </a:rPr>
              <a:t>.</a:t>
            </a:r>
            <a:r>
              <a:rPr lang="en-US" sz="2000" b="0" i="0" u="none" strike="noStrike" cap="none">
                <a:solidFill>
                  <a:srgbClr val="00B050"/>
                </a:solidFill>
                <a:latin typeface="Calibri"/>
                <a:ea typeface="Calibri"/>
                <a:cs typeface="Calibri"/>
                <a:sym typeface="Calibri"/>
              </a:rPr>
              <a:t>largePng</a:t>
            </a:r>
            <a:r>
              <a:rPr lang="en-US" sz="2000" b="0" i="0" u="none" strike="noStrike" cap="none">
                <a:solidFill>
                  <a:schemeClr val="dk1"/>
                </a:solidFill>
                <a:latin typeface="Calibri"/>
                <a:ea typeface="Calibri"/>
                <a:cs typeface="Calibri"/>
                <a:sym typeface="Calibri"/>
              </a:rPr>
              <a:t>?</a:t>
            </a:r>
            <a:r>
              <a:rPr lang="en-US" sz="2000" b="0" i="0" u="none" strike="noStrike" cap="none">
                <a:solidFill>
                  <a:srgbClr val="B830FF"/>
                </a:solidFill>
                <a:latin typeface="Calibri"/>
                <a:ea typeface="Calibri"/>
                <a:cs typeface="Calibri"/>
                <a:sym typeface="Calibri"/>
              </a:rPr>
              <a:t>sea_surface_temperature</a:t>
            </a:r>
            <a:r>
              <a:rPr lang="en-US" sz="2000" b="0" i="0" u="none" strike="noStrike" cap="none">
                <a:solidFill>
                  <a:schemeClr val="dk1"/>
                </a:solidFill>
                <a:latin typeface="Calibri"/>
                <a:ea typeface="Calibri"/>
                <a:cs typeface="Calibri"/>
                <a:sym typeface="Calibri"/>
              </a:rPr>
              <a:t>[(2019-09-21T12:00:00Z)]</a:t>
            </a:r>
            <a:endParaRPr sz="2000" b="0" i="0" u="none" strike="noStrike" cap="none">
              <a:solidFill>
                <a:schemeClr val="dk1"/>
              </a:solidFill>
              <a:latin typeface="Calibri"/>
              <a:ea typeface="Calibri"/>
              <a:cs typeface="Calibri"/>
              <a:sym typeface="Calibri"/>
            </a:endParaRPr>
          </a:p>
        </p:txBody>
      </p:sp>
      <p:sp>
        <p:nvSpPr>
          <p:cNvPr id="434" name="Google Shape;434;p21"/>
          <p:cNvSpPr/>
          <p:nvPr/>
        </p:nvSpPr>
        <p:spPr>
          <a:xfrm rot="5400000">
            <a:off x="8934231" y="3450153"/>
            <a:ext cx="4872020"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00B0F0"/>
                </a:solidFill>
                <a:latin typeface="Calibri"/>
                <a:ea typeface="Calibri"/>
                <a:cs typeface="Calibri"/>
                <a:sym typeface="Calibri"/>
              </a:rPr>
              <a:t>[(70):(-10)][(-180):(-100)]</a:t>
            </a:r>
            <a:endParaRPr sz="1400" b="0" i="0" u="none" strike="noStrike" cap="none">
              <a:solidFill>
                <a:srgbClr val="000000"/>
              </a:solidFill>
              <a:latin typeface="Arial"/>
              <a:ea typeface="Arial"/>
              <a:cs typeface="Arial"/>
              <a:sym typeface="Arial"/>
            </a:endParaRPr>
          </a:p>
        </p:txBody>
      </p:sp>
      <p:sp>
        <p:nvSpPr>
          <p:cNvPr id="435" name="Google Shape;435;p21"/>
          <p:cNvSpPr/>
          <p:nvPr/>
        </p:nvSpPr>
        <p:spPr>
          <a:xfrm rot="-5400000">
            <a:off x="-2363625" y="3014955"/>
            <a:ext cx="5953777"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coastwatch.pfeg.noaa.gov/</a:t>
            </a:r>
            <a:r>
              <a:rPr lang="en-US" sz="1600" b="0" i="0" u="none" strike="noStrike" cap="none">
                <a:solidFill>
                  <a:schemeClr val="dk1"/>
                </a:solidFill>
                <a:latin typeface="Calibri"/>
                <a:ea typeface="Calibri"/>
                <a:cs typeface="Calibri"/>
                <a:sym typeface="Calibri"/>
              </a:rPr>
              <a:t>erddap</a:t>
            </a:r>
            <a:r>
              <a:rPr lang="en-US" sz="1800" b="0" i="0" u="none" strike="noStrike" cap="none">
                <a:solidFill>
                  <a:schemeClr val="dk1"/>
                </a:solidFill>
                <a:latin typeface="Calibri"/>
                <a:ea typeface="Calibri"/>
                <a:cs typeface="Calibri"/>
                <a:sym typeface="Calibri"/>
              </a:rPr>
              <a:t>/griddap/</a:t>
            </a:r>
            <a:endParaRPr sz="1800" b="0" i="0" u="none" strike="noStrike" cap="none">
              <a:solidFill>
                <a:schemeClr val="dk1"/>
              </a:solidFill>
              <a:latin typeface="Calibri"/>
              <a:ea typeface="Calibri"/>
              <a:cs typeface="Calibri"/>
              <a:sym typeface="Calibri"/>
            </a:endParaRPr>
          </a:p>
        </p:txBody>
      </p:sp>
      <p:cxnSp>
        <p:nvCxnSpPr>
          <p:cNvPr id="436" name="Google Shape;436;p21"/>
          <p:cNvCxnSpPr/>
          <p:nvPr/>
        </p:nvCxnSpPr>
        <p:spPr>
          <a:xfrm flipH="1">
            <a:off x="797930" y="1241346"/>
            <a:ext cx="49094" cy="4862579"/>
          </a:xfrm>
          <a:prstGeom prst="straightConnector1">
            <a:avLst/>
          </a:prstGeom>
          <a:noFill/>
          <a:ln w="22225" cap="flat" cmpd="sng">
            <a:solidFill>
              <a:schemeClr val="accent1"/>
            </a:solidFill>
            <a:prstDash val="solid"/>
            <a:miter lim="800000"/>
            <a:headEnd type="none" w="sm" len="sm"/>
            <a:tailEnd type="none" w="sm" len="sm"/>
          </a:ln>
        </p:spPr>
      </p:cxnSp>
      <p:cxnSp>
        <p:nvCxnSpPr>
          <p:cNvPr id="437" name="Google Shape;437;p21"/>
          <p:cNvCxnSpPr/>
          <p:nvPr/>
        </p:nvCxnSpPr>
        <p:spPr>
          <a:xfrm flipH="1">
            <a:off x="11085923" y="1241346"/>
            <a:ext cx="15390" cy="3377546"/>
          </a:xfrm>
          <a:prstGeom prst="straightConnector1">
            <a:avLst/>
          </a:prstGeom>
          <a:noFill/>
          <a:ln w="22225" cap="flat" cmpd="sng">
            <a:solidFill>
              <a:schemeClr val="accent1"/>
            </a:solidFill>
            <a:prstDash val="solid"/>
            <a:miter lim="800000"/>
            <a:headEnd type="none" w="sm" len="sm"/>
            <a:tailEnd type="none" w="sm" len="sm"/>
          </a:ln>
        </p:spPr>
      </p:cxnSp>
      <p:cxnSp>
        <p:nvCxnSpPr>
          <p:cNvPr id="438" name="Google Shape;438;p21"/>
          <p:cNvCxnSpPr/>
          <p:nvPr/>
        </p:nvCxnSpPr>
        <p:spPr>
          <a:xfrm rot="10800000" flipH="1">
            <a:off x="847024" y="1247667"/>
            <a:ext cx="10254288" cy="2"/>
          </a:xfrm>
          <a:prstGeom prst="straightConnector1">
            <a:avLst/>
          </a:prstGeom>
          <a:noFill/>
          <a:ln w="22225" cap="flat" cmpd="sng">
            <a:solidFill>
              <a:schemeClr val="accent1"/>
            </a:solidFill>
            <a:prstDash val="solid"/>
            <a:miter lim="800000"/>
            <a:headEnd type="none" w="sm" len="sm"/>
            <a:tailEnd type="none" w="sm" len="sm"/>
          </a:ln>
        </p:spPr>
      </p:cxnSp>
      <p:pic>
        <p:nvPicPr>
          <p:cNvPr id="439" name="Google Shape;439;p21"/>
          <p:cNvPicPr preferRelativeResize="0"/>
          <p:nvPr/>
        </p:nvPicPr>
        <p:blipFill rotWithShape="1">
          <a:blip r:embed="rId3">
            <a:alphaModFix/>
          </a:blip>
          <a:srcRect/>
          <a:stretch/>
        </p:blipFill>
        <p:spPr>
          <a:xfrm>
            <a:off x="11226800" y="5892800"/>
            <a:ext cx="812800" cy="812800"/>
          </a:xfrm>
          <a:prstGeom prst="rect">
            <a:avLst/>
          </a:prstGeom>
          <a:noFill/>
          <a:ln>
            <a:noFill/>
          </a:ln>
        </p:spPr>
      </p:pic>
      <p:sp>
        <p:nvSpPr>
          <p:cNvPr id="2" name="Slide Number Placeholder 1">
            <a:extLst>
              <a:ext uri="{FF2B5EF4-FFF2-40B4-BE49-F238E27FC236}">
                <a16:creationId xmlns:a16="http://schemas.microsoft.com/office/drawing/2014/main" id="{16FFD8D2-FF58-4F24-9BFA-5C365F64B867}"/>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t>21</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39"/>
                                        </p:tgtEl>
                                        <p:attrNameLst>
                                          <p:attrName>style.visibility</p:attrName>
                                        </p:attrNameLst>
                                      </p:cBhvr>
                                      <p:to>
                                        <p:strVal val="visible"/>
                                      </p:to>
                                    </p:set>
                                    <p:animEffect transition="in" filter="fade">
                                      <p:cBhvr>
                                        <p:cTn id="7" dur="1"/>
                                        <p:tgtEl>
                                          <p:spTgt spid="4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445" name="Google Shape;445;p22"/>
          <p:cNvSpPr txBox="1">
            <a:spLocks noGrp="1"/>
          </p:cNvSpPr>
          <p:nvPr>
            <p:ph type="title"/>
          </p:nvPr>
        </p:nvSpPr>
        <p:spPr>
          <a:xfrm>
            <a:off x="528298" y="-110363"/>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E4E79"/>
              </a:buClr>
              <a:buSzPts val="3200"/>
              <a:buFont typeface="Arial Narrow"/>
              <a:buNone/>
            </a:pPr>
            <a:r>
              <a:rPr lang="en-US"/>
              <a:t>“Last” Data</a:t>
            </a:r>
            <a:endParaRPr/>
          </a:p>
        </p:txBody>
      </p:sp>
      <p:sp>
        <p:nvSpPr>
          <p:cNvPr id="447" name="Google Shape;447;p22"/>
          <p:cNvSpPr txBox="1">
            <a:spLocks noGrp="1"/>
          </p:cNvSpPr>
          <p:nvPr>
            <p:ph type="ftr" idx="11"/>
          </p:nvPr>
        </p:nvSpPr>
        <p:spPr>
          <a:xfrm>
            <a:off x="1221458" y="6441410"/>
            <a:ext cx="9369343"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latin typeface="Arial"/>
                <a:ea typeface="Arial"/>
                <a:cs typeface="Arial"/>
                <a:sym typeface="Arial"/>
              </a:rPr>
              <a:t>CoastWatch Satellite Course                                           http://coastwatch.noaa.gov</a:t>
            </a:r>
            <a:endParaRPr>
              <a:latin typeface="Arial"/>
              <a:ea typeface="Arial"/>
              <a:cs typeface="Arial"/>
              <a:sym typeface="Arial"/>
            </a:endParaRPr>
          </a:p>
        </p:txBody>
      </p:sp>
      <p:pic>
        <p:nvPicPr>
          <p:cNvPr id="448" name="Google Shape;448;p22"/>
          <p:cNvPicPr preferRelativeResize="0"/>
          <p:nvPr/>
        </p:nvPicPr>
        <p:blipFill rotWithShape="1">
          <a:blip r:embed="rId3">
            <a:alphaModFix/>
          </a:blip>
          <a:srcRect/>
          <a:stretch/>
        </p:blipFill>
        <p:spPr>
          <a:xfrm>
            <a:off x="6937269" y="1448186"/>
            <a:ext cx="4416551" cy="4907280"/>
          </a:xfrm>
          <a:prstGeom prst="rect">
            <a:avLst/>
          </a:prstGeom>
          <a:noFill/>
          <a:ln>
            <a:noFill/>
          </a:ln>
        </p:spPr>
      </p:pic>
      <p:pic>
        <p:nvPicPr>
          <p:cNvPr id="449" name="Google Shape;449;p22"/>
          <p:cNvPicPr preferRelativeResize="0"/>
          <p:nvPr/>
        </p:nvPicPr>
        <p:blipFill rotWithShape="1">
          <a:blip r:embed="rId4">
            <a:alphaModFix/>
          </a:blip>
          <a:srcRect/>
          <a:stretch/>
        </p:blipFill>
        <p:spPr>
          <a:xfrm>
            <a:off x="952674" y="1448185"/>
            <a:ext cx="4416552" cy="4907280"/>
          </a:xfrm>
          <a:prstGeom prst="rect">
            <a:avLst/>
          </a:prstGeom>
          <a:noFill/>
          <a:ln>
            <a:noFill/>
          </a:ln>
        </p:spPr>
      </p:pic>
      <p:sp>
        <p:nvSpPr>
          <p:cNvPr id="450" name="Google Shape;450;p22"/>
          <p:cNvSpPr txBox="1"/>
          <p:nvPr/>
        </p:nvSpPr>
        <p:spPr>
          <a:xfrm>
            <a:off x="9433323" y="1687186"/>
            <a:ext cx="1595886"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US" sz="2800" b="1" i="0" u="none" strike="noStrike" cap="none">
                <a:solidFill>
                  <a:schemeClr val="dk1"/>
                </a:solidFill>
                <a:latin typeface="Calibri"/>
                <a:ea typeface="Calibri"/>
                <a:cs typeface="Calibri"/>
                <a:sym typeface="Calibri"/>
              </a:rPr>
              <a:t>Nov 2018</a:t>
            </a:r>
            <a:endParaRPr sz="1400" b="0" i="0" u="none" strike="noStrike" cap="none">
              <a:solidFill>
                <a:srgbClr val="000000"/>
              </a:solidFill>
              <a:latin typeface="Arial"/>
              <a:ea typeface="Arial"/>
              <a:cs typeface="Arial"/>
              <a:sym typeface="Arial"/>
            </a:endParaRPr>
          </a:p>
        </p:txBody>
      </p:sp>
      <p:sp>
        <p:nvSpPr>
          <p:cNvPr id="451" name="Google Shape;451;p22"/>
          <p:cNvSpPr txBox="1"/>
          <p:nvPr/>
        </p:nvSpPr>
        <p:spPr>
          <a:xfrm>
            <a:off x="3477531" y="1693282"/>
            <a:ext cx="1595886"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US" sz="2800" b="1" i="0" u="none" strike="noStrike" cap="none">
                <a:solidFill>
                  <a:schemeClr val="dk1"/>
                </a:solidFill>
                <a:latin typeface="Calibri"/>
                <a:ea typeface="Calibri"/>
                <a:cs typeface="Calibri"/>
                <a:sym typeface="Calibri"/>
              </a:rPr>
              <a:t>Nov 2020</a:t>
            </a:r>
            <a:endParaRPr sz="1400" b="0" i="0" u="none" strike="noStrike" cap="none">
              <a:solidFill>
                <a:srgbClr val="000000"/>
              </a:solidFill>
              <a:latin typeface="Arial"/>
              <a:ea typeface="Arial"/>
              <a:cs typeface="Arial"/>
              <a:sym typeface="Arial"/>
            </a:endParaRPr>
          </a:p>
        </p:txBody>
      </p:sp>
      <p:sp>
        <p:nvSpPr>
          <p:cNvPr id="452" name="Google Shape;452;p22"/>
          <p:cNvSpPr/>
          <p:nvPr/>
        </p:nvSpPr>
        <p:spPr>
          <a:xfrm>
            <a:off x="7051076" y="613459"/>
            <a:ext cx="4988524" cy="9540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sng" strike="noStrike" cap="none">
                <a:solidFill>
                  <a:schemeClr val="dk1"/>
                </a:solidFill>
                <a:latin typeface="Calibri"/>
                <a:ea typeface="Calibri"/>
                <a:cs typeface="Calibri"/>
                <a:sym typeface="Calibri"/>
                <a:hlinkClick r:id="rId5">
                  <a:extLst>
                    <a:ext uri="{A12FA001-AC4F-418D-AE19-62706E023703}">
                      <ahyp:hlinkClr xmlns:ahyp="http://schemas.microsoft.com/office/drawing/2018/hyperlinkcolor" val="tx"/>
                    </a:ext>
                  </a:extLst>
                </a:hlinkClick>
              </a:rPr>
              <a:t>https://coastwatch.pfeg.noaa.gov/erddap/griddap/NOAA_DHW_monthly.largePng?sea_surface_temperature_anomaly[last-24][(70):(-10)][(-180):(-100)]</a:t>
            </a:r>
            <a:endParaRPr sz="14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None/>
            </a:pPr>
            <a:endParaRPr sz="1400" b="0" i="0" u="none" strike="noStrike" cap="none">
              <a:solidFill>
                <a:schemeClr val="dk1"/>
              </a:solidFill>
              <a:latin typeface="Calibri"/>
              <a:ea typeface="Calibri"/>
              <a:cs typeface="Calibri"/>
              <a:sym typeface="Calibri"/>
            </a:endParaRPr>
          </a:p>
        </p:txBody>
      </p:sp>
      <p:sp>
        <p:nvSpPr>
          <p:cNvPr id="453" name="Google Shape;453;p22"/>
          <p:cNvSpPr/>
          <p:nvPr/>
        </p:nvSpPr>
        <p:spPr>
          <a:xfrm>
            <a:off x="388148" y="799933"/>
            <a:ext cx="5163958" cy="73866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sng" strike="noStrike" cap="none">
                <a:solidFill>
                  <a:schemeClr val="dk1"/>
                </a:solidFill>
                <a:latin typeface="Calibri"/>
                <a:ea typeface="Calibri"/>
                <a:cs typeface="Calibri"/>
                <a:sym typeface="Calibri"/>
                <a:hlinkClick r:id="rId6">
                  <a:extLst>
                    <a:ext uri="{A12FA001-AC4F-418D-AE19-62706E023703}">
                      <ahyp:hlinkClr xmlns:ahyp="http://schemas.microsoft.com/office/drawing/2018/hyperlinkcolor" val="tx"/>
                    </a:ext>
                  </a:extLst>
                </a:hlinkClick>
              </a:rPr>
              <a:t>https://coastwatch.pfeg.noaa.gov/erddap/griddap/</a:t>
            </a:r>
            <a:endParaRPr sz="1400" b="0" i="0" u="sng" strike="noStrike" cap="none">
              <a:solidFill>
                <a:srgbClr val="000000"/>
              </a:solidFill>
              <a:latin typeface="Arial"/>
              <a:ea typeface="Arial"/>
              <a:cs typeface="Arial"/>
              <a:sym typeface="Arial"/>
              <a:hlinkClick r:id="rId6">
                <a:extLst>
                  <a:ext uri="{A12FA001-AC4F-418D-AE19-62706E023703}">
                    <ahyp:hlinkClr xmlns:ahyp="http://schemas.microsoft.com/office/drawing/2018/hyperlinkcolor" val="tx"/>
                  </a:ext>
                </a:extLst>
              </a:hlinkClick>
            </a:endParaRPr>
          </a:p>
          <a:p>
            <a:pPr marL="0" marR="0" lvl="0" indent="0" algn="l" rtl="0">
              <a:lnSpc>
                <a:spcPct val="100000"/>
              </a:lnSpc>
              <a:spcBef>
                <a:spcPts val="0"/>
              </a:spcBef>
              <a:spcAft>
                <a:spcPts val="0"/>
              </a:spcAft>
              <a:buClr>
                <a:srgbClr val="000000"/>
              </a:buClr>
              <a:buSzPts val="1400"/>
              <a:buFont typeface="Arial"/>
              <a:buNone/>
            </a:pPr>
            <a:r>
              <a:rPr lang="en-US" sz="1400" b="0" i="0" u="sng" strike="noStrike" cap="none">
                <a:solidFill>
                  <a:schemeClr val="dk1"/>
                </a:solidFill>
                <a:latin typeface="Calibri"/>
                <a:ea typeface="Calibri"/>
                <a:cs typeface="Calibri"/>
                <a:sym typeface="Calibri"/>
                <a:hlinkClick r:id="rId6">
                  <a:extLst>
                    <a:ext uri="{A12FA001-AC4F-418D-AE19-62706E023703}">
                      <ahyp:hlinkClr xmlns:ahyp="http://schemas.microsoft.com/office/drawing/2018/hyperlinkcolor" val="tx"/>
                    </a:ext>
                  </a:extLst>
                </a:hlinkClick>
              </a:rPr>
              <a:t>NOAA_DHW_monthly.largePng?sea_surface_temperature_anomaly</a:t>
            </a:r>
            <a:endParaRPr sz="1400" b="0" i="0" u="sng" strike="noStrike" cap="none">
              <a:solidFill>
                <a:srgbClr val="000000"/>
              </a:solidFill>
              <a:latin typeface="Arial"/>
              <a:ea typeface="Arial"/>
              <a:cs typeface="Arial"/>
              <a:sym typeface="Arial"/>
              <a:hlinkClick r:id="rId6">
                <a:extLst>
                  <a:ext uri="{A12FA001-AC4F-418D-AE19-62706E023703}">
                    <ahyp:hlinkClr xmlns:ahyp="http://schemas.microsoft.com/office/drawing/2018/hyperlinkcolor" val="tx"/>
                  </a:ext>
                </a:extLst>
              </a:hlinkClick>
            </a:endParaRPr>
          </a:p>
          <a:p>
            <a:pPr marL="0" marR="0" lvl="0" indent="0" algn="l" rtl="0">
              <a:lnSpc>
                <a:spcPct val="100000"/>
              </a:lnSpc>
              <a:spcBef>
                <a:spcPts val="0"/>
              </a:spcBef>
              <a:spcAft>
                <a:spcPts val="0"/>
              </a:spcAft>
              <a:buClr>
                <a:srgbClr val="000000"/>
              </a:buClr>
              <a:buSzPts val="1400"/>
              <a:buFont typeface="Arial"/>
              <a:buNone/>
            </a:pPr>
            <a:r>
              <a:rPr lang="en-US" sz="1400" b="0" i="0" u="sng" strike="noStrike" cap="none">
                <a:solidFill>
                  <a:schemeClr val="dk1"/>
                </a:solidFill>
                <a:latin typeface="Calibri"/>
                <a:ea typeface="Calibri"/>
                <a:cs typeface="Calibri"/>
                <a:sym typeface="Calibri"/>
                <a:hlinkClick r:id="rId6">
                  <a:extLst>
                    <a:ext uri="{A12FA001-AC4F-418D-AE19-62706E023703}">
                      <ahyp:hlinkClr xmlns:ahyp="http://schemas.microsoft.com/office/drawing/2018/hyperlinkcolor" val="tx"/>
                    </a:ext>
                  </a:extLst>
                </a:hlinkClick>
              </a:rPr>
              <a:t>[</a:t>
            </a:r>
            <a:r>
              <a:rPr lang="en-US" sz="1400" b="1" i="0" u="sng" strike="noStrike" cap="none">
                <a:solidFill>
                  <a:schemeClr val="dk1"/>
                </a:solidFill>
                <a:latin typeface="Calibri"/>
                <a:ea typeface="Calibri"/>
                <a:cs typeface="Calibri"/>
                <a:sym typeface="Calibri"/>
                <a:hlinkClick r:id="rId6">
                  <a:extLst>
                    <a:ext uri="{A12FA001-AC4F-418D-AE19-62706E023703}">
                      <ahyp:hlinkClr xmlns:ahyp="http://schemas.microsoft.com/office/drawing/2018/hyperlinkcolor" val="tx"/>
                    </a:ext>
                  </a:extLst>
                </a:hlinkClick>
              </a:rPr>
              <a:t>last</a:t>
            </a:r>
            <a:r>
              <a:rPr lang="en-US" sz="1400" b="0" i="0" u="sng" strike="noStrike" cap="none">
                <a:solidFill>
                  <a:schemeClr val="dk1"/>
                </a:solidFill>
                <a:latin typeface="Calibri"/>
                <a:ea typeface="Calibri"/>
                <a:cs typeface="Calibri"/>
                <a:sym typeface="Calibri"/>
                <a:hlinkClick r:id="rId6">
                  <a:extLst>
                    <a:ext uri="{A12FA001-AC4F-418D-AE19-62706E023703}">
                      <ahyp:hlinkClr xmlns:ahyp="http://schemas.microsoft.com/office/drawing/2018/hyperlinkcolor" val="tx"/>
                    </a:ext>
                  </a:extLst>
                </a:hlinkClick>
              </a:rPr>
              <a:t>][(70):(-10)][(-180):(-100)]</a:t>
            </a:r>
            <a:endParaRPr sz="1400" b="0" i="0" u="none" strike="noStrike" cap="none">
              <a:solidFill>
                <a:schemeClr val="dk1"/>
              </a:solidFill>
              <a:latin typeface="Calibri"/>
              <a:ea typeface="Calibri"/>
              <a:cs typeface="Calibri"/>
              <a:sym typeface="Calibri"/>
            </a:endParaRPr>
          </a:p>
        </p:txBody>
      </p:sp>
      <p:pic>
        <p:nvPicPr>
          <p:cNvPr id="454" name="Google Shape;454;p22"/>
          <p:cNvPicPr preferRelativeResize="0"/>
          <p:nvPr/>
        </p:nvPicPr>
        <p:blipFill rotWithShape="1">
          <a:blip r:embed="rId7">
            <a:alphaModFix/>
          </a:blip>
          <a:srcRect/>
          <a:stretch/>
        </p:blipFill>
        <p:spPr>
          <a:xfrm>
            <a:off x="11226800" y="5892800"/>
            <a:ext cx="812800" cy="812800"/>
          </a:xfrm>
          <a:prstGeom prst="rect">
            <a:avLst/>
          </a:prstGeom>
          <a:noFill/>
          <a:ln>
            <a:noFill/>
          </a:ln>
        </p:spPr>
      </p:pic>
      <p:sp>
        <p:nvSpPr>
          <p:cNvPr id="2" name="Slide Number Placeholder 1">
            <a:extLst>
              <a:ext uri="{FF2B5EF4-FFF2-40B4-BE49-F238E27FC236}">
                <a16:creationId xmlns:a16="http://schemas.microsoft.com/office/drawing/2014/main" id="{43310483-1033-401A-BF17-5C063720974E}"/>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t>22</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54"/>
                                        </p:tgtEl>
                                        <p:attrNameLst>
                                          <p:attrName>style.visibility</p:attrName>
                                        </p:attrNameLst>
                                      </p:cBhvr>
                                      <p:to>
                                        <p:strVal val="visible"/>
                                      </p:to>
                                    </p:set>
                                    <p:animEffect transition="in" filter="fade">
                                      <p:cBhvr>
                                        <p:cTn id="7" dur="1"/>
                                        <p:tgtEl>
                                          <p:spTgt spid="4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59"/>
        <p:cNvGrpSpPr/>
        <p:nvPr/>
      </p:nvGrpSpPr>
      <p:grpSpPr>
        <a:xfrm>
          <a:off x="0" y="0"/>
          <a:ext cx="0" cy="0"/>
          <a:chOff x="0" y="0"/>
          <a:chExt cx="0" cy="0"/>
        </a:xfrm>
      </p:grpSpPr>
      <p:sp>
        <p:nvSpPr>
          <p:cNvPr id="460" name="Google Shape;460;p23"/>
          <p:cNvSpPr txBox="1">
            <a:spLocks noGrp="1"/>
          </p:cNvSpPr>
          <p:nvPr>
            <p:ph type="title"/>
          </p:nvPr>
        </p:nvSpPr>
        <p:spPr>
          <a:xfrm>
            <a:off x="528298" y="11557"/>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E4E79"/>
              </a:buClr>
              <a:buSzPts val="3200"/>
              <a:buFont typeface="Arial Narrow"/>
              <a:buNone/>
            </a:pPr>
            <a:r>
              <a:rPr lang="en-US"/>
              <a:t>Data Access Form </a:t>
            </a:r>
            <a:endParaRPr/>
          </a:p>
        </p:txBody>
      </p:sp>
      <p:sp>
        <p:nvSpPr>
          <p:cNvPr id="462" name="Google Shape;462;p23"/>
          <p:cNvSpPr txBox="1">
            <a:spLocks noGrp="1"/>
          </p:cNvSpPr>
          <p:nvPr>
            <p:ph type="ftr" idx="11"/>
          </p:nvPr>
        </p:nvSpPr>
        <p:spPr>
          <a:xfrm>
            <a:off x="1221458" y="6441410"/>
            <a:ext cx="9369343"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latin typeface="Arial"/>
                <a:ea typeface="Arial"/>
                <a:cs typeface="Arial"/>
                <a:sym typeface="Arial"/>
              </a:rPr>
              <a:t>CoastWatch Satellite Course                                           http://coastwatch.noaa.gov</a:t>
            </a:r>
            <a:endParaRPr>
              <a:latin typeface="Arial"/>
              <a:ea typeface="Arial"/>
              <a:cs typeface="Arial"/>
              <a:sym typeface="Arial"/>
            </a:endParaRPr>
          </a:p>
        </p:txBody>
      </p:sp>
      <p:sp>
        <p:nvSpPr>
          <p:cNvPr id="463" name="Google Shape;463;p23"/>
          <p:cNvSpPr txBox="1"/>
          <p:nvPr/>
        </p:nvSpPr>
        <p:spPr>
          <a:xfrm>
            <a:off x="398591" y="3270741"/>
            <a:ext cx="5331064" cy="6463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pic>
        <p:nvPicPr>
          <p:cNvPr id="464" name="Google Shape;464;p23"/>
          <p:cNvPicPr preferRelativeResize="0"/>
          <p:nvPr/>
        </p:nvPicPr>
        <p:blipFill rotWithShape="1">
          <a:blip r:embed="rId3">
            <a:alphaModFix/>
          </a:blip>
          <a:srcRect l="-1565" t="185" r="1566" b="4584"/>
          <a:stretch/>
        </p:blipFill>
        <p:spPr>
          <a:xfrm>
            <a:off x="3589809" y="1101145"/>
            <a:ext cx="7714488" cy="5198055"/>
          </a:xfrm>
          <a:prstGeom prst="rect">
            <a:avLst/>
          </a:prstGeom>
          <a:noFill/>
          <a:ln>
            <a:noFill/>
          </a:ln>
        </p:spPr>
      </p:pic>
      <p:sp>
        <p:nvSpPr>
          <p:cNvPr id="465" name="Google Shape;465;p23"/>
          <p:cNvSpPr txBox="1"/>
          <p:nvPr/>
        </p:nvSpPr>
        <p:spPr>
          <a:xfrm>
            <a:off x="4316164" y="367856"/>
            <a:ext cx="6261779" cy="92328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0" i="0" u="sng" strike="noStrike" cap="none">
                <a:solidFill>
                  <a:schemeClr val="dk1"/>
                </a:solidFill>
                <a:latin typeface="Calibri"/>
                <a:ea typeface="Calibri"/>
                <a:cs typeface="Calibri"/>
                <a:sym typeface="Calibri"/>
                <a:hlinkClick r:id="rId4">
                  <a:extLst>
                    <a:ext uri="{A12FA001-AC4F-418D-AE19-62706E023703}">
                      <ahyp:hlinkClr xmlns:ahyp="http://schemas.microsoft.com/office/drawing/2018/hyperlinkcolor" val="tx"/>
                    </a:ext>
                  </a:extLst>
                </a:hlinkClick>
              </a:rPr>
              <a:t>https://coastwatch.pfeg.noaa.gov/erddap/griddap/NOAA_DHW_monthly.html?sea_surface_temperature_anomaly</a:t>
            </a:r>
            <a:endParaRPr sz="18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466" name="Google Shape;466;p23"/>
          <p:cNvSpPr/>
          <p:nvPr/>
        </p:nvSpPr>
        <p:spPr>
          <a:xfrm>
            <a:off x="3614739" y="5343532"/>
            <a:ext cx="1571625" cy="414337"/>
          </a:xfrm>
          <a:prstGeom prst="ellipse">
            <a:avLst/>
          </a:prstGeom>
          <a:noFill/>
          <a:ln w="28575"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467" name="Google Shape;467;p23"/>
          <p:cNvPicPr preferRelativeResize="0"/>
          <p:nvPr/>
        </p:nvPicPr>
        <p:blipFill rotWithShape="1">
          <a:blip r:embed="rId5">
            <a:alphaModFix/>
          </a:blip>
          <a:srcRect/>
          <a:stretch/>
        </p:blipFill>
        <p:spPr>
          <a:xfrm>
            <a:off x="11226800" y="5892800"/>
            <a:ext cx="812800" cy="812800"/>
          </a:xfrm>
          <a:prstGeom prst="rect">
            <a:avLst/>
          </a:prstGeom>
          <a:noFill/>
          <a:ln>
            <a:noFill/>
          </a:ln>
        </p:spPr>
      </p:pic>
      <p:sp>
        <p:nvSpPr>
          <p:cNvPr id="2" name="Slide Number Placeholder 1">
            <a:extLst>
              <a:ext uri="{FF2B5EF4-FFF2-40B4-BE49-F238E27FC236}">
                <a16:creationId xmlns:a16="http://schemas.microsoft.com/office/drawing/2014/main" id="{B105C892-D617-451A-A082-B787A443CB01}"/>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t>23</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67"/>
                                        </p:tgtEl>
                                        <p:attrNameLst>
                                          <p:attrName>style.visibility</p:attrName>
                                        </p:attrNameLst>
                                      </p:cBhvr>
                                      <p:to>
                                        <p:strVal val="visible"/>
                                      </p:to>
                                    </p:set>
                                    <p:animEffect transition="in" filter="fade">
                                      <p:cBhvr>
                                        <p:cTn id="7" dur="1"/>
                                        <p:tgtEl>
                                          <p:spTgt spid="4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72"/>
        <p:cNvGrpSpPr/>
        <p:nvPr/>
      </p:nvGrpSpPr>
      <p:grpSpPr>
        <a:xfrm>
          <a:off x="0" y="0"/>
          <a:ext cx="0" cy="0"/>
          <a:chOff x="0" y="0"/>
          <a:chExt cx="0" cy="0"/>
        </a:xfrm>
      </p:grpSpPr>
      <p:sp>
        <p:nvSpPr>
          <p:cNvPr id="473" name="Google Shape;473;p24"/>
          <p:cNvSpPr txBox="1">
            <a:spLocks noGrp="1"/>
          </p:cNvSpPr>
          <p:nvPr>
            <p:ph type="title"/>
          </p:nvPr>
        </p:nvSpPr>
        <p:spPr>
          <a:xfrm>
            <a:off x="528298" y="11557"/>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E4E79"/>
              </a:buClr>
              <a:buSzPts val="3200"/>
              <a:buFont typeface="Arial Narrow"/>
              <a:buNone/>
            </a:pPr>
            <a:r>
              <a:rPr lang="en-US"/>
              <a:t>Online “Introduction to ERDDAP” provided by NOAA CoastWatch</a:t>
            </a:r>
            <a:endParaRPr/>
          </a:p>
        </p:txBody>
      </p:sp>
      <p:sp>
        <p:nvSpPr>
          <p:cNvPr id="475" name="Google Shape;475;p24"/>
          <p:cNvSpPr txBox="1">
            <a:spLocks noGrp="1"/>
          </p:cNvSpPr>
          <p:nvPr>
            <p:ph type="ftr" idx="11"/>
          </p:nvPr>
        </p:nvSpPr>
        <p:spPr>
          <a:xfrm>
            <a:off x="1221458" y="6441410"/>
            <a:ext cx="9369343"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latin typeface="Arial"/>
                <a:ea typeface="Arial"/>
                <a:cs typeface="Arial"/>
                <a:sym typeface="Arial"/>
              </a:rPr>
              <a:t>CoastWatch Satellite Course                                           http://coastwatch.noaa.gov</a:t>
            </a:r>
            <a:endParaRPr>
              <a:latin typeface="Arial"/>
              <a:ea typeface="Arial"/>
              <a:cs typeface="Arial"/>
              <a:sym typeface="Arial"/>
            </a:endParaRPr>
          </a:p>
        </p:txBody>
      </p:sp>
      <p:sp>
        <p:nvSpPr>
          <p:cNvPr id="476" name="Google Shape;476;p24"/>
          <p:cNvSpPr txBox="1"/>
          <p:nvPr/>
        </p:nvSpPr>
        <p:spPr>
          <a:xfrm>
            <a:off x="656760" y="1337120"/>
            <a:ext cx="4516131" cy="470894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262626"/>
                </a:solidFill>
                <a:latin typeface="Calibri"/>
                <a:ea typeface="Calibri"/>
                <a:cs typeface="Calibri"/>
                <a:sym typeface="Calibri"/>
              </a:rPr>
              <a:t>Online ERDDAP tutorial </a:t>
            </a:r>
            <a:endParaRPr sz="1400" b="0" i="0" u="none" strike="noStrike" cap="none">
              <a:solidFill>
                <a:srgbClr val="000000"/>
              </a:solidFill>
              <a:latin typeface="Arial"/>
              <a:ea typeface="Arial"/>
              <a:cs typeface="Arial"/>
              <a:sym typeface="Arial"/>
            </a:endParaRPr>
          </a:p>
          <a:p>
            <a:pPr marL="342900" lvl="0" indent="-342900">
              <a:spcBef>
                <a:spcPts val="1200"/>
              </a:spcBef>
              <a:buClr>
                <a:srgbClr val="262626"/>
              </a:buClr>
              <a:buSzPts val="2000"/>
              <a:buFont typeface="Arial"/>
              <a:buChar char="•"/>
            </a:pPr>
            <a:r>
              <a:rPr lang="en-US" sz="2000" b="0" i="0" u="none" strike="noStrike" cap="none">
                <a:solidFill>
                  <a:srgbClr val="262626"/>
                </a:solidFill>
                <a:latin typeface="Calibri"/>
                <a:ea typeface="Calibri"/>
                <a:cs typeface="Calibri"/>
                <a:sym typeface="Calibri"/>
              </a:rPr>
              <a:t>Developed by CoastWatch West Coast Node for the NOAA satellite </a:t>
            </a:r>
            <a:r>
              <a:rPr lang="en-US" sz="2000">
                <a:solidFill>
                  <a:srgbClr val="262626"/>
                </a:solidFill>
                <a:latin typeface="Calibri"/>
                <a:ea typeface="Calibri"/>
                <a:cs typeface="Calibri"/>
                <a:sym typeface="Calibri"/>
              </a:rPr>
              <a:t>course</a:t>
            </a:r>
            <a:br>
              <a:rPr lang="en-US" sz="2000">
                <a:solidFill>
                  <a:srgbClr val="262626"/>
                </a:solidFill>
                <a:latin typeface="Calibri"/>
                <a:ea typeface="Calibri"/>
                <a:cs typeface="Calibri"/>
                <a:sym typeface="Calibri"/>
              </a:rPr>
            </a:br>
            <a:r>
              <a:rPr lang="en-US" sz="2000">
                <a:solidFill>
                  <a:srgbClr val="262626"/>
                </a:solidFill>
                <a:latin typeface="Calibri"/>
                <a:ea typeface="Calibri"/>
                <a:cs typeface="Calibri"/>
                <a:sym typeface="Calibri"/>
                <a:hlinkClick r:id="rId3"/>
              </a:rPr>
              <a:t>https://umd.instructure.com/courses/1336575/pages/erddap-tutorial?module_item_id=11631927</a:t>
            </a:r>
            <a:endParaRPr sz="1400" b="0" i="0" u="none" strike="noStrike" cap="none">
              <a:solidFill>
                <a:srgbClr val="000000"/>
              </a:solidFill>
              <a:latin typeface="Arial"/>
              <a:ea typeface="Arial"/>
              <a:cs typeface="Arial"/>
              <a:sym typeface="Arial"/>
            </a:endParaRPr>
          </a:p>
          <a:p>
            <a:pPr marL="342900" marR="0" lvl="0" indent="-342900" algn="l" rtl="0">
              <a:lnSpc>
                <a:spcPct val="100000"/>
              </a:lnSpc>
              <a:spcBef>
                <a:spcPts val="1200"/>
              </a:spcBef>
              <a:spcAft>
                <a:spcPts val="0"/>
              </a:spcAft>
              <a:buClr>
                <a:srgbClr val="262626"/>
              </a:buClr>
              <a:buSzPts val="2000"/>
              <a:buFont typeface="Arial"/>
              <a:buChar char="•"/>
            </a:pPr>
            <a:r>
              <a:rPr lang="en-US" sz="2000" b="0" i="0" u="none" strike="noStrike" cap="none">
                <a:solidFill>
                  <a:srgbClr val="262626"/>
                </a:solidFill>
                <a:latin typeface="Calibri"/>
                <a:ea typeface="Calibri"/>
                <a:cs typeface="Calibri"/>
                <a:sym typeface="Calibri"/>
              </a:rPr>
              <a:t>Walks users through using ERDDAP</a:t>
            </a:r>
            <a:endParaRPr sz="1400" b="0" i="0" u="none" strike="noStrike" cap="none">
              <a:solidFill>
                <a:srgbClr val="000000"/>
              </a:solidFill>
              <a:latin typeface="Arial"/>
              <a:ea typeface="Arial"/>
              <a:cs typeface="Arial"/>
              <a:sym typeface="Arial"/>
            </a:endParaRPr>
          </a:p>
          <a:p>
            <a:pPr marL="342900" marR="0" lvl="0" indent="-342900" algn="l" rtl="0">
              <a:lnSpc>
                <a:spcPct val="100000"/>
              </a:lnSpc>
              <a:spcBef>
                <a:spcPts val="1200"/>
              </a:spcBef>
              <a:spcAft>
                <a:spcPts val="0"/>
              </a:spcAft>
              <a:buClr>
                <a:srgbClr val="262626"/>
              </a:buClr>
              <a:buSzPts val="2000"/>
              <a:buFont typeface="Arial"/>
              <a:buChar char="•"/>
            </a:pPr>
            <a:r>
              <a:rPr lang="en-US" sz="2000" b="0" i="0" u="none" strike="noStrike" cap="none">
                <a:solidFill>
                  <a:srgbClr val="262626"/>
                </a:solidFill>
                <a:latin typeface="Calibri"/>
                <a:ea typeface="Calibri"/>
                <a:cs typeface="Calibri"/>
                <a:sym typeface="Calibri"/>
              </a:rPr>
              <a:t>Demonstrates visualizing both gridded and tabular datasets</a:t>
            </a:r>
            <a:endParaRPr sz="1400" b="0" i="0" u="none" strike="noStrike" cap="none">
              <a:solidFill>
                <a:srgbClr val="000000"/>
              </a:solidFill>
              <a:latin typeface="Arial"/>
              <a:ea typeface="Arial"/>
              <a:cs typeface="Arial"/>
              <a:sym typeface="Arial"/>
            </a:endParaRPr>
          </a:p>
          <a:p>
            <a:pPr marL="342900" marR="0" lvl="0" indent="-342900" algn="l" rtl="0">
              <a:lnSpc>
                <a:spcPct val="100000"/>
              </a:lnSpc>
              <a:spcBef>
                <a:spcPts val="1200"/>
              </a:spcBef>
              <a:spcAft>
                <a:spcPts val="0"/>
              </a:spcAft>
              <a:buClr>
                <a:srgbClr val="262626"/>
              </a:buClr>
              <a:buSzPts val="2000"/>
              <a:buFont typeface="Arial"/>
              <a:buChar char="•"/>
            </a:pPr>
            <a:r>
              <a:rPr lang="en-US" sz="2000" b="0" i="0" u="none" strike="noStrike" cap="none">
                <a:solidFill>
                  <a:srgbClr val="262626"/>
                </a:solidFill>
                <a:latin typeface="Calibri"/>
                <a:ea typeface="Calibri"/>
                <a:cs typeface="Calibri"/>
                <a:sym typeface="Calibri"/>
              </a:rPr>
              <a:t>Shows how to subset and download datasets in a variety of different formats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262626"/>
              </a:solidFill>
              <a:latin typeface="Calibri"/>
              <a:ea typeface="Calibri"/>
              <a:cs typeface="Calibri"/>
              <a:sym typeface="Calibri"/>
            </a:endParaRPr>
          </a:p>
        </p:txBody>
      </p:sp>
      <p:sp>
        <p:nvSpPr>
          <p:cNvPr id="477" name="Google Shape;477;p24"/>
          <p:cNvSpPr txBox="1"/>
          <p:nvPr/>
        </p:nvSpPr>
        <p:spPr>
          <a:xfrm>
            <a:off x="5786098" y="5668707"/>
            <a:ext cx="6649256" cy="1107955"/>
          </a:xfrm>
          <a:prstGeom prst="rect">
            <a:avLst/>
          </a:prstGeom>
          <a:noFill/>
          <a:ln>
            <a:noFill/>
          </a:ln>
        </p:spPr>
        <p:txBody>
          <a:bodyPr spcFirstLastPara="1" wrap="square" lIns="91425" tIns="45700" rIns="91425" bIns="45700" anchor="t" anchorCtr="0">
            <a:spAutoFit/>
          </a:bodyPr>
          <a:lstStyle/>
          <a:p>
            <a:pPr lvl="0">
              <a:buSzPts val="2200"/>
            </a:pPr>
            <a:r>
              <a:rPr lang="en-US" sz="2200">
                <a:solidFill>
                  <a:schemeClr val="tx1"/>
                </a:solidFill>
                <a:latin typeface="Arial Narrow" panose="020B0606020202030204" pitchFamily="34" charset="0"/>
                <a:ea typeface="Calibri"/>
                <a:cs typeface="Calibri"/>
                <a:sym typeface="Calibri"/>
                <a:hlinkClick r:id="rId3"/>
              </a:rPr>
              <a:t>https://umd.instructure.com/courses/1336575/pages/erddap-tutorial?module_item_id=11631927</a:t>
            </a:r>
            <a:endParaRPr lang="en-US" sz="2200">
              <a:solidFill>
                <a:schemeClr val="tx1"/>
              </a:solidFill>
              <a:latin typeface="Arial Narrow" panose="020B0606020202030204" pitchFamily="34" charset="0"/>
              <a:ea typeface="Calibri"/>
              <a:cs typeface="Calibri"/>
              <a:sym typeface="Calibri"/>
            </a:endParaRPr>
          </a:p>
          <a:p>
            <a:pPr lvl="0">
              <a:buSzPts val="2200"/>
            </a:pPr>
            <a:endParaRPr sz="2200" i="0" u="none" strike="noStrike" cap="none">
              <a:solidFill>
                <a:schemeClr val="tx1"/>
              </a:solidFill>
              <a:latin typeface="Arial Narrow" panose="020B0606020202030204" pitchFamily="34" charset="0"/>
              <a:ea typeface="Calibri"/>
              <a:cs typeface="Calibri"/>
              <a:sym typeface="Calibri"/>
            </a:endParaRPr>
          </a:p>
        </p:txBody>
      </p:sp>
      <p:pic>
        <p:nvPicPr>
          <p:cNvPr id="479" name="Google Shape;479;p24"/>
          <p:cNvPicPr preferRelativeResize="0"/>
          <p:nvPr/>
        </p:nvPicPr>
        <p:blipFill rotWithShape="1">
          <a:blip r:embed="rId4">
            <a:alphaModFix/>
          </a:blip>
          <a:srcRect/>
          <a:stretch/>
        </p:blipFill>
        <p:spPr>
          <a:xfrm>
            <a:off x="11226800" y="5892800"/>
            <a:ext cx="812800" cy="812800"/>
          </a:xfrm>
          <a:prstGeom prst="rect">
            <a:avLst/>
          </a:prstGeom>
          <a:noFill/>
          <a:ln>
            <a:noFill/>
          </a:ln>
        </p:spPr>
      </p:pic>
      <p:pic>
        <p:nvPicPr>
          <p:cNvPr id="2" name="Picture 1">
            <a:extLst>
              <a:ext uri="{FF2B5EF4-FFF2-40B4-BE49-F238E27FC236}">
                <a16:creationId xmlns:a16="http://schemas.microsoft.com/office/drawing/2014/main" id="{91FC1212-FA62-4AB0-A8E4-8D9E47BB9E30}"/>
              </a:ext>
            </a:extLst>
          </p:cNvPr>
          <p:cNvPicPr>
            <a:picLocks noChangeAspect="1"/>
          </p:cNvPicPr>
          <p:nvPr/>
        </p:nvPicPr>
        <p:blipFill>
          <a:blip r:embed="rId5"/>
          <a:stretch>
            <a:fillRect/>
          </a:stretch>
        </p:blipFill>
        <p:spPr>
          <a:xfrm>
            <a:off x="5388229" y="1028716"/>
            <a:ext cx="6649257" cy="4446803"/>
          </a:xfrm>
          <a:prstGeom prst="rect">
            <a:avLst/>
          </a:prstGeom>
          <a:ln>
            <a:solidFill>
              <a:schemeClr val="tx1"/>
            </a:solidFill>
          </a:ln>
        </p:spPr>
      </p:pic>
      <p:sp>
        <p:nvSpPr>
          <p:cNvPr id="3" name="Slide Number Placeholder 2">
            <a:extLst>
              <a:ext uri="{FF2B5EF4-FFF2-40B4-BE49-F238E27FC236}">
                <a16:creationId xmlns:a16="http://schemas.microsoft.com/office/drawing/2014/main" id="{BBA0545A-5AE1-4D15-8324-7928EDED252F}"/>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t>24</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79"/>
                                        </p:tgtEl>
                                        <p:attrNameLst>
                                          <p:attrName>style.visibility</p:attrName>
                                        </p:attrNameLst>
                                      </p:cBhvr>
                                      <p:to>
                                        <p:strVal val="visible"/>
                                      </p:to>
                                    </p:set>
                                    <p:animEffect transition="in" filter="fade">
                                      <p:cBhvr>
                                        <p:cTn id="7" dur="1"/>
                                        <p:tgtEl>
                                          <p:spTgt spid="4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Google Shape;485;p25"/>
          <p:cNvSpPr txBox="1">
            <a:spLocks noGrp="1"/>
          </p:cNvSpPr>
          <p:nvPr>
            <p:ph type="title"/>
          </p:nvPr>
        </p:nvSpPr>
        <p:spPr>
          <a:xfrm>
            <a:off x="528297" y="11557"/>
            <a:ext cx="11225693"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E4E79"/>
              </a:buClr>
              <a:buSzPts val="3200"/>
              <a:buFont typeface="Arial Narrow"/>
              <a:buNone/>
            </a:pPr>
            <a:r>
              <a:rPr lang="en-US"/>
              <a:t>Online tutorial for using R with ERDDAP provided by NOAA CoastWatch </a:t>
            </a:r>
            <a:endParaRPr/>
          </a:p>
        </p:txBody>
      </p:sp>
      <p:sp>
        <p:nvSpPr>
          <p:cNvPr id="487" name="Google Shape;487;p25"/>
          <p:cNvSpPr txBox="1">
            <a:spLocks noGrp="1"/>
          </p:cNvSpPr>
          <p:nvPr>
            <p:ph type="ftr" idx="11"/>
          </p:nvPr>
        </p:nvSpPr>
        <p:spPr>
          <a:xfrm>
            <a:off x="1221458" y="6441410"/>
            <a:ext cx="9369343"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latin typeface="Arial"/>
                <a:ea typeface="Arial"/>
                <a:cs typeface="Arial"/>
                <a:sym typeface="Arial"/>
              </a:rPr>
              <a:t>CoastWatch Satellite Course                                           http://coastwatch.noaa.gov</a:t>
            </a:r>
            <a:endParaRPr>
              <a:latin typeface="Arial"/>
              <a:ea typeface="Arial"/>
              <a:cs typeface="Arial"/>
              <a:sym typeface="Arial"/>
            </a:endParaRPr>
          </a:p>
        </p:txBody>
      </p:sp>
      <p:sp>
        <p:nvSpPr>
          <p:cNvPr id="488" name="Google Shape;488;p25"/>
          <p:cNvSpPr txBox="1"/>
          <p:nvPr/>
        </p:nvSpPr>
        <p:spPr>
          <a:xfrm>
            <a:off x="656760" y="1337120"/>
            <a:ext cx="4516131" cy="383690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262626"/>
                </a:solidFill>
                <a:latin typeface="Calibri"/>
                <a:ea typeface="Calibri"/>
                <a:cs typeface="Calibri"/>
                <a:sym typeface="Calibri"/>
              </a:rPr>
              <a:t>Online ERDDAP tutorial </a:t>
            </a:r>
            <a:endParaRPr sz="1400" b="0" i="0" u="none" strike="noStrike" cap="none">
              <a:solidFill>
                <a:srgbClr val="000000"/>
              </a:solidFill>
              <a:latin typeface="Arial"/>
              <a:ea typeface="Arial"/>
              <a:cs typeface="Arial"/>
              <a:sym typeface="Arial"/>
            </a:endParaRPr>
          </a:p>
          <a:p>
            <a:pPr marL="342900" marR="0" lvl="0" indent="-342900" algn="l" rtl="0">
              <a:lnSpc>
                <a:spcPct val="100000"/>
              </a:lnSpc>
              <a:spcBef>
                <a:spcPts val="1200"/>
              </a:spcBef>
              <a:spcAft>
                <a:spcPts val="0"/>
              </a:spcAft>
              <a:buClr>
                <a:srgbClr val="262626"/>
              </a:buClr>
              <a:buSzPts val="2000"/>
              <a:buFont typeface="Arial"/>
              <a:buChar char="•"/>
            </a:pPr>
            <a:r>
              <a:rPr lang="en-US" sz="2000" b="0" i="0" u="none" strike="noStrike" cap="none">
                <a:solidFill>
                  <a:srgbClr val="262626"/>
                </a:solidFill>
                <a:latin typeface="Calibri"/>
                <a:ea typeface="Calibri"/>
                <a:cs typeface="Calibri"/>
                <a:sym typeface="Calibri"/>
              </a:rPr>
              <a:t>Developed by CoastWatch for the NOAA satellite course</a:t>
            </a:r>
            <a:endParaRPr sz="1400" b="0" i="0" u="none" strike="noStrike" cap="none">
              <a:solidFill>
                <a:srgbClr val="000000"/>
              </a:solidFill>
              <a:latin typeface="Arial"/>
              <a:ea typeface="Arial"/>
              <a:cs typeface="Arial"/>
              <a:sym typeface="Arial"/>
            </a:endParaRPr>
          </a:p>
          <a:p>
            <a:pPr marL="296863" lvl="1">
              <a:spcBef>
                <a:spcPts val="200"/>
              </a:spcBef>
              <a:buSzPts val="1400"/>
            </a:pPr>
            <a:r>
              <a:rPr lang="en-US" sz="2000">
                <a:solidFill>
                  <a:srgbClr val="262626"/>
                </a:solidFill>
                <a:latin typeface="Calibri"/>
                <a:ea typeface="Calibri"/>
                <a:cs typeface="Calibri"/>
                <a:sym typeface="Calibri"/>
                <a:hlinkClick r:id="rId3"/>
              </a:rPr>
              <a:t>https://umd.instructure.com/courses/1336575/modules/1652980</a:t>
            </a:r>
            <a:endParaRPr lang="en-US" sz="2000">
              <a:solidFill>
                <a:srgbClr val="262626"/>
              </a:solidFill>
              <a:latin typeface="Calibri"/>
              <a:ea typeface="Calibri"/>
              <a:cs typeface="Calibri"/>
              <a:sym typeface="Calibri"/>
            </a:endParaRPr>
          </a:p>
          <a:p>
            <a:pPr marL="296863" lvl="1">
              <a:spcBef>
                <a:spcPts val="200"/>
              </a:spcBef>
              <a:buSzPts val="1400"/>
            </a:pPr>
            <a:endParaRPr sz="2000" b="0" i="0" u="none" strike="noStrike" cap="none">
              <a:solidFill>
                <a:srgbClr val="262626"/>
              </a:solidFill>
              <a:latin typeface="Calibri"/>
              <a:ea typeface="Calibri"/>
              <a:cs typeface="Calibri"/>
              <a:sym typeface="Calibri"/>
            </a:endParaRPr>
          </a:p>
          <a:p>
            <a:pPr marL="342900" marR="0" lvl="0" indent="-342900" algn="l" rtl="0">
              <a:lnSpc>
                <a:spcPct val="100000"/>
              </a:lnSpc>
              <a:spcBef>
                <a:spcPts val="1200"/>
              </a:spcBef>
              <a:spcAft>
                <a:spcPts val="0"/>
              </a:spcAft>
              <a:buClr>
                <a:srgbClr val="262626"/>
              </a:buClr>
              <a:buSzPts val="2000"/>
              <a:buFont typeface="Arial"/>
              <a:buChar char="•"/>
            </a:pPr>
            <a:r>
              <a:rPr lang="en-US" sz="2000" b="0" i="0" u="none" strike="noStrike" cap="none">
                <a:solidFill>
                  <a:srgbClr val="262626"/>
                </a:solidFill>
                <a:latin typeface="Calibri"/>
                <a:ea typeface="Calibri"/>
                <a:cs typeface="Calibri"/>
                <a:sym typeface="Calibri"/>
              </a:rPr>
              <a:t>Demonstrates </a:t>
            </a:r>
            <a:r>
              <a:rPr lang="en-US" sz="2000" b="0" i="0" u="none" strike="noStrike" cap="none">
                <a:solidFill>
                  <a:schemeClr val="dk1"/>
                </a:solidFill>
                <a:latin typeface="Calibri"/>
                <a:ea typeface="Calibri"/>
                <a:cs typeface="Calibri"/>
                <a:sym typeface="Calibri"/>
              </a:rPr>
              <a:t>techniques to extract data from the ERDDAP data servers using the rerddapxtracto library written in R</a:t>
            </a:r>
            <a:endParaRPr sz="2000" b="0" i="0" u="none" strike="noStrike" cap="none">
              <a:solidFill>
                <a:srgbClr val="262626"/>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262626"/>
              </a:solidFill>
              <a:latin typeface="Calibri"/>
              <a:ea typeface="Calibri"/>
              <a:cs typeface="Calibri"/>
              <a:sym typeface="Calibri"/>
            </a:endParaRPr>
          </a:p>
        </p:txBody>
      </p:sp>
      <p:sp>
        <p:nvSpPr>
          <p:cNvPr id="489" name="Google Shape;489;p25"/>
          <p:cNvSpPr txBox="1"/>
          <p:nvPr/>
        </p:nvSpPr>
        <p:spPr>
          <a:xfrm>
            <a:off x="3341914" y="5890376"/>
            <a:ext cx="8015325" cy="430847"/>
          </a:xfrm>
          <a:prstGeom prst="rect">
            <a:avLst/>
          </a:prstGeom>
          <a:noFill/>
          <a:ln>
            <a:noFill/>
          </a:ln>
        </p:spPr>
        <p:txBody>
          <a:bodyPr spcFirstLastPara="1" wrap="square" lIns="91425" tIns="45700" rIns="91425" bIns="45700" anchor="t" anchorCtr="0">
            <a:spAutoFit/>
          </a:bodyPr>
          <a:lstStyle/>
          <a:p>
            <a:pPr lvl="0">
              <a:buSzPts val="2200"/>
            </a:pPr>
            <a:r>
              <a:rPr lang="en-US" sz="2200" b="1" u="sng">
                <a:solidFill>
                  <a:srgbClr val="0070C0"/>
                </a:solidFill>
                <a:latin typeface="Calibri"/>
                <a:ea typeface="Calibri"/>
                <a:cs typeface="Calibri"/>
                <a:sym typeface="Calibri"/>
              </a:rPr>
              <a:t>https://umd.instructure.com/courses/1336575/modules/1652980</a:t>
            </a:r>
            <a:endParaRPr sz="1400" b="0" i="0" u="none" strike="noStrike" cap="none">
              <a:solidFill>
                <a:srgbClr val="000000"/>
              </a:solidFill>
              <a:latin typeface="Arial"/>
              <a:ea typeface="Arial"/>
              <a:cs typeface="Arial"/>
              <a:sym typeface="Arial"/>
            </a:endParaRPr>
          </a:p>
        </p:txBody>
      </p:sp>
      <p:pic>
        <p:nvPicPr>
          <p:cNvPr id="491" name="Google Shape;491;p25"/>
          <p:cNvPicPr preferRelativeResize="0"/>
          <p:nvPr/>
        </p:nvPicPr>
        <p:blipFill rotWithShape="1">
          <a:blip r:embed="rId4">
            <a:alphaModFix/>
          </a:blip>
          <a:srcRect/>
          <a:stretch/>
        </p:blipFill>
        <p:spPr>
          <a:xfrm>
            <a:off x="11226800" y="5892800"/>
            <a:ext cx="812800" cy="812800"/>
          </a:xfrm>
          <a:prstGeom prst="rect">
            <a:avLst/>
          </a:prstGeom>
          <a:noFill/>
          <a:ln>
            <a:noFill/>
          </a:ln>
        </p:spPr>
      </p:pic>
      <p:pic>
        <p:nvPicPr>
          <p:cNvPr id="2" name="Picture 1">
            <a:extLst>
              <a:ext uri="{FF2B5EF4-FFF2-40B4-BE49-F238E27FC236}">
                <a16:creationId xmlns:a16="http://schemas.microsoft.com/office/drawing/2014/main" id="{E93A93E4-644A-41E3-A2A8-BF9A042D9499}"/>
              </a:ext>
            </a:extLst>
          </p:cNvPr>
          <p:cNvPicPr>
            <a:picLocks noChangeAspect="1"/>
          </p:cNvPicPr>
          <p:nvPr/>
        </p:nvPicPr>
        <p:blipFill>
          <a:blip r:embed="rId5"/>
          <a:stretch>
            <a:fillRect/>
          </a:stretch>
        </p:blipFill>
        <p:spPr>
          <a:xfrm>
            <a:off x="5301354" y="1457307"/>
            <a:ext cx="6580268" cy="3658281"/>
          </a:xfrm>
          <a:prstGeom prst="rect">
            <a:avLst/>
          </a:prstGeom>
        </p:spPr>
      </p:pic>
      <p:sp>
        <p:nvSpPr>
          <p:cNvPr id="3" name="Slide Number Placeholder 2">
            <a:extLst>
              <a:ext uri="{FF2B5EF4-FFF2-40B4-BE49-F238E27FC236}">
                <a16:creationId xmlns:a16="http://schemas.microsoft.com/office/drawing/2014/main" id="{72334DBF-9C89-4B20-A4AD-5AB1FA577E00}"/>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t>25</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91"/>
                                        </p:tgtEl>
                                        <p:attrNameLst>
                                          <p:attrName>style.visibility</p:attrName>
                                        </p:attrNameLst>
                                      </p:cBhvr>
                                      <p:to>
                                        <p:strVal val="visible"/>
                                      </p:to>
                                    </p:set>
                                    <p:animEffect transition="in" filter="fade">
                                      <p:cBhvr>
                                        <p:cTn id="7" dur="1"/>
                                        <p:tgtEl>
                                          <p:spTgt spid="4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sp>
        <p:nvSpPr>
          <p:cNvPr id="497" name="Google Shape;497;p26"/>
          <p:cNvSpPr txBox="1">
            <a:spLocks noGrp="1"/>
          </p:cNvSpPr>
          <p:nvPr>
            <p:ph type="title"/>
          </p:nvPr>
        </p:nvSpPr>
        <p:spPr>
          <a:xfrm>
            <a:off x="528298" y="11557"/>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1E4E79"/>
              </a:buClr>
              <a:buSzPts val="3200"/>
              <a:buFont typeface="Arial Narrow"/>
              <a:buNone/>
            </a:pPr>
            <a:r>
              <a:rPr lang="en-US">
                <a:latin typeface="Arial Narrow"/>
                <a:ea typeface="Arial Narrow"/>
                <a:cs typeface="Arial Narrow"/>
                <a:sym typeface="Arial Narrow"/>
              </a:rPr>
              <a:t>NOAA CoastWatch Satellite Course - Narrated Presentations </a:t>
            </a:r>
            <a:endParaRPr/>
          </a:p>
        </p:txBody>
      </p:sp>
      <p:sp>
        <p:nvSpPr>
          <p:cNvPr id="498" name="Google Shape;498;p26"/>
          <p:cNvSpPr txBox="1"/>
          <p:nvPr/>
        </p:nvSpPr>
        <p:spPr>
          <a:xfrm>
            <a:off x="1030958" y="1657350"/>
            <a:ext cx="8741692" cy="4524315"/>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7F7F7F"/>
              </a:buClr>
              <a:buSzPts val="3200"/>
              <a:buFont typeface="Arial"/>
              <a:buChar char="•"/>
            </a:pPr>
            <a:r>
              <a:rPr lang="en-US" sz="3200" b="0" i="0" u="none" strike="noStrike" cap="none">
                <a:solidFill>
                  <a:srgbClr val="7F7F7F"/>
                </a:solidFill>
                <a:latin typeface="Arial Narrow"/>
                <a:ea typeface="Arial Narrow"/>
                <a:cs typeface="Arial Narrow"/>
                <a:sym typeface="Arial Narrow"/>
              </a:rPr>
              <a:t>Satellite 101 – Part 1 </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rgbClr val="7F7F7F"/>
              </a:buClr>
              <a:buSzPts val="3200"/>
              <a:buFont typeface="Arial"/>
              <a:buChar char="•"/>
            </a:pPr>
            <a:r>
              <a:rPr lang="en-US" sz="3200" b="0" i="0" u="none" strike="noStrike" cap="none">
                <a:solidFill>
                  <a:srgbClr val="7F7F7F"/>
                </a:solidFill>
                <a:latin typeface="Arial Narrow"/>
                <a:ea typeface="Arial Narrow"/>
                <a:cs typeface="Arial Narrow"/>
                <a:sym typeface="Arial Narrow"/>
              </a:rPr>
              <a:t>Satellite 101 – Part 2 </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rgbClr val="7F7F7F"/>
              </a:buClr>
              <a:buSzPts val="3200"/>
              <a:buFont typeface="Arial"/>
              <a:buChar char="•"/>
            </a:pPr>
            <a:r>
              <a:rPr lang="en-US" sz="3200" b="0" i="0" u="none" strike="noStrike" cap="none">
                <a:solidFill>
                  <a:srgbClr val="7F7F7F"/>
                </a:solidFill>
                <a:latin typeface="Arial Narrow"/>
                <a:ea typeface="Arial Narrow"/>
                <a:cs typeface="Arial Narrow"/>
                <a:sym typeface="Arial Narrow"/>
              </a:rPr>
              <a:t>Fundamentals of Ocean Color </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rgbClr val="7F7F7F"/>
              </a:buClr>
              <a:buSzPts val="3200"/>
              <a:buFont typeface="Arial"/>
              <a:buChar char="•"/>
            </a:pPr>
            <a:r>
              <a:rPr lang="en-US" sz="3200" b="0" i="0" u="none" strike="noStrike" cap="none">
                <a:solidFill>
                  <a:srgbClr val="7F7F7F"/>
                </a:solidFill>
                <a:latin typeface="Arial Narrow"/>
                <a:ea typeface="Arial Narrow"/>
                <a:cs typeface="Arial Narrow"/>
                <a:sym typeface="Arial Narrow"/>
              </a:rPr>
              <a:t>Fundamentals of Sea-Surface Temperature</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rgbClr val="7F7F7F"/>
              </a:buClr>
              <a:buSzPts val="3200"/>
              <a:buFont typeface="Arial"/>
              <a:buChar char="•"/>
            </a:pPr>
            <a:r>
              <a:rPr lang="en-US" sz="3200" b="0" i="0" u="none" strike="noStrike" cap="none">
                <a:solidFill>
                  <a:srgbClr val="7F7F7F"/>
                </a:solidFill>
                <a:latin typeface="Arial Narrow"/>
                <a:ea typeface="Arial Narrow"/>
                <a:cs typeface="Arial Narrow"/>
                <a:sym typeface="Arial Narrow"/>
              </a:rPr>
              <a:t>Fundamentals of Altimetry, Wind and Salinity</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rgbClr val="7F7F7F"/>
              </a:buClr>
              <a:buSzPts val="3200"/>
              <a:buFont typeface="Arial"/>
              <a:buChar char="•"/>
            </a:pPr>
            <a:r>
              <a:rPr lang="en-US" sz="3200" b="1" i="0" u="none" strike="noStrike" cap="none">
                <a:solidFill>
                  <a:schemeClr val="dk1"/>
                </a:solidFill>
                <a:latin typeface="Arial Narrow"/>
                <a:ea typeface="Arial Narrow"/>
                <a:cs typeface="Arial Narrow"/>
                <a:sym typeface="Arial Narrow"/>
              </a:rPr>
              <a:t>Introduction to ERDDAP</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rgbClr val="7F7F7F"/>
              </a:buClr>
              <a:buSzPts val="3200"/>
              <a:buFont typeface="Arial"/>
              <a:buChar char="•"/>
            </a:pPr>
            <a:r>
              <a:rPr lang="en-US" sz="3200" b="0" i="0" u="none" strike="noStrike" cap="none">
                <a:solidFill>
                  <a:srgbClr val="A5A5A5"/>
                </a:solidFill>
                <a:latin typeface="Arial Narrow"/>
                <a:ea typeface="Arial Narrow"/>
                <a:cs typeface="Arial Narrow"/>
                <a:sym typeface="Arial Narrow"/>
              </a:rPr>
              <a:t>What Dataset to Choose?</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rgbClr val="7F7F7F"/>
              </a:buClr>
              <a:buSzPts val="3200"/>
              <a:buFont typeface="Arial"/>
              <a:buChar char="•"/>
            </a:pPr>
            <a:r>
              <a:rPr lang="en-US" sz="3200" b="0" i="0" u="none" strike="noStrike" cap="none">
                <a:solidFill>
                  <a:srgbClr val="A5A5A5"/>
                </a:solidFill>
                <a:latin typeface="Arial Narrow"/>
                <a:ea typeface="Arial Narrow"/>
                <a:cs typeface="Arial Narrow"/>
                <a:sym typeface="Arial Narrow"/>
              </a:rPr>
              <a:t>Bringing Satellite Data into ARCGIS </a:t>
            </a:r>
            <a:endParaRPr sz="3200" b="0" i="0" u="none" strike="noStrike" cap="none">
              <a:solidFill>
                <a:srgbClr val="7F7F7F"/>
              </a:solidFill>
              <a:latin typeface="Arial Narrow"/>
              <a:ea typeface="Arial Narrow"/>
              <a:cs typeface="Arial Narrow"/>
              <a:sym typeface="Arial Narrow"/>
            </a:endParaRPr>
          </a:p>
          <a:p>
            <a:pPr marL="285750" marR="0" lvl="0" indent="-82550" algn="l" rtl="0">
              <a:lnSpc>
                <a:spcPct val="100000"/>
              </a:lnSpc>
              <a:spcBef>
                <a:spcPts val="0"/>
              </a:spcBef>
              <a:spcAft>
                <a:spcPts val="0"/>
              </a:spcAft>
              <a:buClr>
                <a:schemeClr val="dk1"/>
              </a:buClr>
              <a:buSzPts val="3200"/>
              <a:buFont typeface="Arial"/>
              <a:buNone/>
            </a:pPr>
            <a:endParaRPr sz="3200" b="0" i="0" u="none" strike="noStrike" cap="none">
              <a:solidFill>
                <a:schemeClr val="dk1"/>
              </a:solidFill>
              <a:latin typeface="Calibri"/>
              <a:ea typeface="Calibri"/>
              <a:cs typeface="Calibri"/>
              <a:sym typeface="Calibri"/>
            </a:endParaRPr>
          </a:p>
        </p:txBody>
      </p:sp>
      <p:sp>
        <p:nvSpPr>
          <p:cNvPr id="500" name="Google Shape;500;p26"/>
          <p:cNvSpPr txBox="1">
            <a:spLocks noGrp="1"/>
          </p:cNvSpPr>
          <p:nvPr>
            <p:ph type="ftr" idx="11"/>
          </p:nvPr>
        </p:nvSpPr>
        <p:spPr>
          <a:xfrm>
            <a:off x="1221458" y="6441410"/>
            <a:ext cx="9369343"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latin typeface="Arial"/>
                <a:ea typeface="Arial"/>
                <a:cs typeface="Arial"/>
                <a:sym typeface="Arial"/>
              </a:rPr>
              <a:t>CoastWatch Satellite Course                                           http://coastwatch.noaa.gov</a:t>
            </a:r>
            <a:endParaRPr>
              <a:latin typeface="Arial"/>
              <a:ea typeface="Arial"/>
              <a:cs typeface="Arial"/>
              <a:sym typeface="Arial"/>
            </a:endParaRPr>
          </a:p>
        </p:txBody>
      </p:sp>
      <p:sp>
        <p:nvSpPr>
          <p:cNvPr id="2" name="Slide Number Placeholder 1">
            <a:extLst>
              <a:ext uri="{FF2B5EF4-FFF2-40B4-BE49-F238E27FC236}">
                <a16:creationId xmlns:a16="http://schemas.microsoft.com/office/drawing/2014/main" id="{DAAF9A65-D119-46CF-AE2A-69C99D5C214B}"/>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t>26</a:t>
            </a:fld>
            <a:r>
              <a:rPr lang="en-US"/>
              <a:t> </a:t>
            </a:r>
            <a:endParaRPr lang="en-US" sz="1400">
              <a:solidFill>
                <a:srgbClr val="000000"/>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3"/>
          <p:cNvSpPr txBox="1">
            <a:spLocks noGrp="1"/>
          </p:cNvSpPr>
          <p:nvPr>
            <p:ph type="title"/>
          </p:nvPr>
        </p:nvSpPr>
        <p:spPr>
          <a:xfrm>
            <a:off x="528298" y="11557"/>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E4E79"/>
              </a:buClr>
              <a:buSzPts val="3200"/>
              <a:buFont typeface="Arial Narrow"/>
              <a:buNone/>
            </a:pPr>
            <a:r>
              <a:rPr lang="en-US"/>
              <a:t>ERDDAP</a:t>
            </a:r>
            <a:r>
              <a:rPr lang="en-US" baseline="30000"/>
              <a:t>1</a:t>
            </a:r>
            <a:r>
              <a:rPr lang="en-US"/>
              <a:t> – designed to make data access easier </a:t>
            </a:r>
            <a:endParaRPr/>
          </a:p>
        </p:txBody>
      </p:sp>
      <p:sp>
        <p:nvSpPr>
          <p:cNvPr id="108" name="Google Shape;108;p3"/>
          <p:cNvSpPr txBox="1">
            <a:spLocks noGrp="1"/>
          </p:cNvSpPr>
          <p:nvPr>
            <p:ph type="ftr" idx="11"/>
          </p:nvPr>
        </p:nvSpPr>
        <p:spPr>
          <a:xfrm>
            <a:off x="1221458" y="6441410"/>
            <a:ext cx="9369343"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latin typeface="Arial"/>
                <a:ea typeface="Arial"/>
                <a:cs typeface="Arial"/>
                <a:sym typeface="Arial"/>
              </a:rPr>
              <a:t>CoastWatch Satellite Course                                           http://coastwatch.noaa.gov</a:t>
            </a:r>
            <a:endParaRPr>
              <a:latin typeface="Arial"/>
              <a:ea typeface="Arial"/>
              <a:cs typeface="Arial"/>
              <a:sym typeface="Arial"/>
            </a:endParaRPr>
          </a:p>
        </p:txBody>
      </p:sp>
      <p:grpSp>
        <p:nvGrpSpPr>
          <p:cNvPr id="109" name="Google Shape;109;p3"/>
          <p:cNvGrpSpPr/>
          <p:nvPr/>
        </p:nvGrpSpPr>
        <p:grpSpPr>
          <a:xfrm>
            <a:off x="221875" y="1274938"/>
            <a:ext cx="6173409" cy="3931363"/>
            <a:chOff x="221875" y="1323384"/>
            <a:chExt cx="6173409" cy="3931363"/>
          </a:xfrm>
        </p:grpSpPr>
        <p:grpSp>
          <p:nvGrpSpPr>
            <p:cNvPr id="110" name="Google Shape;110;p3"/>
            <p:cNvGrpSpPr/>
            <p:nvPr/>
          </p:nvGrpSpPr>
          <p:grpSpPr>
            <a:xfrm>
              <a:off x="221875" y="1323384"/>
              <a:ext cx="6173409" cy="3618814"/>
              <a:chOff x="1091572" y="1098117"/>
              <a:chExt cx="7734340" cy="4533825"/>
            </a:xfrm>
          </p:grpSpPr>
          <p:grpSp>
            <p:nvGrpSpPr>
              <p:cNvPr id="111" name="Google Shape;111;p3"/>
              <p:cNvGrpSpPr/>
              <p:nvPr/>
            </p:nvGrpSpPr>
            <p:grpSpPr>
              <a:xfrm>
                <a:off x="1091572" y="1111456"/>
                <a:ext cx="7734340" cy="4520486"/>
                <a:chOff x="1106562" y="1111456"/>
                <a:chExt cx="7734340" cy="4520486"/>
              </a:xfrm>
            </p:grpSpPr>
            <p:pic>
              <p:nvPicPr>
                <p:cNvPr id="112" name="Google Shape;112;p3"/>
                <p:cNvPicPr preferRelativeResize="0"/>
                <p:nvPr/>
              </p:nvPicPr>
              <p:blipFill rotWithShape="1">
                <a:blip r:embed="rId3">
                  <a:alphaModFix/>
                </a:blip>
                <a:srcRect/>
                <a:stretch/>
              </p:blipFill>
              <p:spPr>
                <a:xfrm>
                  <a:off x="5978360" y="3369253"/>
                  <a:ext cx="882620" cy="882620"/>
                </a:xfrm>
                <a:prstGeom prst="rect">
                  <a:avLst/>
                </a:prstGeom>
                <a:noFill/>
                <a:ln>
                  <a:noFill/>
                </a:ln>
              </p:spPr>
            </p:pic>
            <p:grpSp>
              <p:nvGrpSpPr>
                <p:cNvPr id="113" name="Google Shape;113;p3"/>
                <p:cNvGrpSpPr/>
                <p:nvPr/>
              </p:nvGrpSpPr>
              <p:grpSpPr>
                <a:xfrm>
                  <a:off x="1106562" y="1111456"/>
                  <a:ext cx="7734340" cy="4520486"/>
                  <a:chOff x="2336908" y="1199727"/>
                  <a:chExt cx="7734340" cy="4520486"/>
                </a:xfrm>
              </p:grpSpPr>
              <p:cxnSp>
                <p:nvCxnSpPr>
                  <p:cNvPr id="114" name="Google Shape;114;p3"/>
                  <p:cNvCxnSpPr/>
                  <p:nvPr/>
                </p:nvCxnSpPr>
                <p:spPr>
                  <a:xfrm rot="10800000" flipH="1">
                    <a:off x="5571581" y="3913356"/>
                    <a:ext cx="272721" cy="1239412"/>
                  </a:xfrm>
                  <a:prstGeom prst="straightConnector1">
                    <a:avLst/>
                  </a:prstGeom>
                  <a:noFill/>
                  <a:ln w="38100" cap="flat" cmpd="sng">
                    <a:solidFill>
                      <a:schemeClr val="accent1"/>
                    </a:solidFill>
                    <a:prstDash val="solid"/>
                    <a:miter lim="800000"/>
                    <a:headEnd type="none" w="sm" len="sm"/>
                    <a:tailEnd type="stealth" w="lg" len="lg"/>
                  </a:ln>
                </p:spPr>
              </p:cxnSp>
              <p:cxnSp>
                <p:nvCxnSpPr>
                  <p:cNvPr id="115" name="Google Shape;115;p3"/>
                  <p:cNvCxnSpPr/>
                  <p:nvPr/>
                </p:nvCxnSpPr>
                <p:spPr>
                  <a:xfrm rot="10800000" flipH="1">
                    <a:off x="4895987" y="3832790"/>
                    <a:ext cx="706603" cy="831431"/>
                  </a:xfrm>
                  <a:prstGeom prst="straightConnector1">
                    <a:avLst/>
                  </a:prstGeom>
                  <a:noFill/>
                  <a:ln w="38100" cap="flat" cmpd="sng">
                    <a:solidFill>
                      <a:schemeClr val="accent1"/>
                    </a:solidFill>
                    <a:prstDash val="solid"/>
                    <a:miter lim="800000"/>
                    <a:headEnd type="none" w="sm" len="sm"/>
                    <a:tailEnd type="stealth" w="lg" len="lg"/>
                  </a:ln>
                </p:spPr>
              </p:cxnSp>
              <p:cxnSp>
                <p:nvCxnSpPr>
                  <p:cNvPr id="116" name="Google Shape;116;p3"/>
                  <p:cNvCxnSpPr/>
                  <p:nvPr/>
                </p:nvCxnSpPr>
                <p:spPr>
                  <a:xfrm rot="10800000" flipH="1">
                    <a:off x="4551700" y="3708208"/>
                    <a:ext cx="960674" cy="582591"/>
                  </a:xfrm>
                  <a:prstGeom prst="straightConnector1">
                    <a:avLst/>
                  </a:prstGeom>
                  <a:noFill/>
                  <a:ln w="38100" cap="flat" cmpd="sng">
                    <a:solidFill>
                      <a:schemeClr val="accent1"/>
                    </a:solidFill>
                    <a:prstDash val="solid"/>
                    <a:miter lim="800000"/>
                    <a:headEnd type="none" w="sm" len="sm"/>
                    <a:tailEnd type="stealth" w="lg" len="lg"/>
                  </a:ln>
                </p:spPr>
              </p:cxnSp>
              <p:cxnSp>
                <p:nvCxnSpPr>
                  <p:cNvPr id="117" name="Google Shape;117;p3"/>
                  <p:cNvCxnSpPr/>
                  <p:nvPr/>
                </p:nvCxnSpPr>
                <p:spPr>
                  <a:xfrm rot="10800000" flipH="1">
                    <a:off x="5270031" y="3861001"/>
                    <a:ext cx="436854" cy="1015347"/>
                  </a:xfrm>
                  <a:prstGeom prst="straightConnector1">
                    <a:avLst/>
                  </a:prstGeom>
                  <a:noFill/>
                  <a:ln w="38100" cap="flat" cmpd="sng">
                    <a:solidFill>
                      <a:schemeClr val="accent1"/>
                    </a:solidFill>
                    <a:prstDash val="solid"/>
                    <a:miter lim="800000"/>
                    <a:headEnd type="none" w="sm" len="sm"/>
                    <a:tailEnd type="stealth" w="lg" len="lg"/>
                  </a:ln>
                </p:spPr>
              </p:cxnSp>
              <p:sp>
                <p:nvSpPr>
                  <p:cNvPr id="118" name="Google Shape;118;p3"/>
                  <p:cNvSpPr/>
                  <p:nvPr/>
                </p:nvSpPr>
                <p:spPr>
                  <a:xfrm>
                    <a:off x="3013968" y="4888211"/>
                    <a:ext cx="1868137" cy="458218"/>
                  </a:xfrm>
                  <a:prstGeom prst="rect">
                    <a:avLst/>
                  </a:prstGeom>
                  <a:noFill/>
                  <a:ln>
                    <a:noFill/>
                  </a:ln>
                </p:spPr>
                <p:txBody>
                  <a:bodyPr spcFirstLastPara="1" wrap="square" lIns="91425" tIns="45700" rIns="91425" bIns="45700" anchor="t" anchorCtr="0">
                    <a:spAutoFit/>
                  </a:bodyPr>
                  <a:lstStyle/>
                  <a:p>
                    <a:pPr marL="174625" marR="0" lvl="0" indent="0" algn="r" rtl="0">
                      <a:lnSpc>
                        <a:spcPct val="110000"/>
                      </a:lnSpc>
                      <a:spcBef>
                        <a:spcPts val="0"/>
                      </a:spcBef>
                      <a:spcAft>
                        <a:spcPts val="0"/>
                      </a:spcAft>
                      <a:buClr>
                        <a:srgbClr val="000000"/>
                      </a:buClr>
                      <a:buSzPts val="1700"/>
                      <a:buFont typeface="Arial"/>
                      <a:buNone/>
                    </a:pPr>
                    <a:r>
                      <a:rPr lang="en-US" sz="1700" b="0" i="0" u="none" strike="noStrike" cap="none">
                        <a:solidFill>
                          <a:srgbClr val="3F3F3F"/>
                        </a:solidFill>
                        <a:latin typeface="Calibri"/>
                        <a:ea typeface="Calibri"/>
                        <a:cs typeface="Calibri"/>
                        <a:sym typeface="Calibri"/>
                      </a:rPr>
                      <a:t>JPL PO.DAAC</a:t>
                    </a:r>
                    <a:endParaRPr sz="1700" b="0" i="0" u="none" strike="noStrike" cap="none">
                      <a:solidFill>
                        <a:srgbClr val="000000"/>
                      </a:solidFill>
                      <a:latin typeface="Calibri"/>
                      <a:ea typeface="Calibri"/>
                      <a:cs typeface="Calibri"/>
                      <a:sym typeface="Calibri"/>
                    </a:endParaRPr>
                  </a:p>
                </p:txBody>
              </p:sp>
              <p:sp>
                <p:nvSpPr>
                  <p:cNvPr id="119" name="Google Shape;119;p3"/>
                  <p:cNvSpPr/>
                  <p:nvPr/>
                </p:nvSpPr>
                <p:spPr>
                  <a:xfrm>
                    <a:off x="3323688" y="5261995"/>
                    <a:ext cx="1848296" cy="458218"/>
                  </a:xfrm>
                  <a:prstGeom prst="rect">
                    <a:avLst/>
                  </a:prstGeom>
                  <a:noFill/>
                  <a:ln>
                    <a:noFill/>
                  </a:ln>
                </p:spPr>
                <p:txBody>
                  <a:bodyPr spcFirstLastPara="1" wrap="square" lIns="91425" tIns="45700" rIns="91425" bIns="45700" anchor="t" anchorCtr="0">
                    <a:spAutoFit/>
                  </a:bodyPr>
                  <a:lstStyle/>
                  <a:p>
                    <a:pPr marL="174625" marR="0" lvl="0" indent="0" algn="r" rtl="0">
                      <a:lnSpc>
                        <a:spcPct val="110000"/>
                      </a:lnSpc>
                      <a:spcBef>
                        <a:spcPts val="0"/>
                      </a:spcBef>
                      <a:spcAft>
                        <a:spcPts val="0"/>
                      </a:spcAft>
                      <a:buClr>
                        <a:srgbClr val="000000"/>
                      </a:buClr>
                      <a:buSzPts val="1700"/>
                      <a:buFont typeface="Arial"/>
                      <a:buNone/>
                    </a:pPr>
                    <a:r>
                      <a:rPr lang="en-US" sz="1700" b="0" i="0" u="none" strike="noStrike" cap="none">
                        <a:solidFill>
                          <a:srgbClr val="3F3F3F"/>
                        </a:solidFill>
                        <a:latin typeface="Calibri"/>
                        <a:ea typeface="Calibri"/>
                        <a:cs typeface="Calibri"/>
                        <a:sym typeface="Calibri"/>
                      </a:rPr>
                      <a:t>NESDIS STAR</a:t>
                    </a:r>
                    <a:endParaRPr sz="1700" b="0" i="0" u="none" strike="noStrike" cap="none">
                      <a:solidFill>
                        <a:srgbClr val="000000"/>
                      </a:solidFill>
                      <a:latin typeface="Calibri"/>
                      <a:ea typeface="Calibri"/>
                      <a:cs typeface="Calibri"/>
                      <a:sym typeface="Calibri"/>
                    </a:endParaRPr>
                  </a:p>
                </p:txBody>
              </p:sp>
              <p:sp>
                <p:nvSpPr>
                  <p:cNvPr id="120" name="Google Shape;120;p3"/>
                  <p:cNvSpPr/>
                  <p:nvPr/>
                </p:nvSpPr>
                <p:spPr>
                  <a:xfrm>
                    <a:off x="3057056" y="4095884"/>
                    <a:ext cx="1137111" cy="458218"/>
                  </a:xfrm>
                  <a:prstGeom prst="rect">
                    <a:avLst/>
                  </a:prstGeom>
                  <a:noFill/>
                  <a:ln>
                    <a:noFill/>
                  </a:ln>
                </p:spPr>
                <p:txBody>
                  <a:bodyPr spcFirstLastPara="1" wrap="square" lIns="91425" tIns="45700" rIns="91425" bIns="45700" anchor="t" anchorCtr="0">
                    <a:spAutoFit/>
                  </a:bodyPr>
                  <a:lstStyle/>
                  <a:p>
                    <a:pPr marL="174625" marR="0" lvl="0" indent="0" algn="r" rtl="0">
                      <a:lnSpc>
                        <a:spcPct val="110000"/>
                      </a:lnSpc>
                      <a:spcBef>
                        <a:spcPts val="0"/>
                      </a:spcBef>
                      <a:spcAft>
                        <a:spcPts val="0"/>
                      </a:spcAft>
                      <a:buClr>
                        <a:srgbClr val="000000"/>
                      </a:buClr>
                      <a:buSzPts val="1700"/>
                      <a:buFont typeface="Arial"/>
                      <a:buNone/>
                    </a:pPr>
                    <a:r>
                      <a:rPr lang="en-US" sz="1700" b="0" i="0" u="none" strike="noStrike" cap="none">
                        <a:solidFill>
                          <a:srgbClr val="3F3F3F"/>
                        </a:solidFill>
                        <a:latin typeface="Calibri"/>
                        <a:ea typeface="Calibri"/>
                        <a:cs typeface="Calibri"/>
                        <a:sym typeface="Calibri"/>
                      </a:rPr>
                      <a:t>NSIDC</a:t>
                    </a:r>
                    <a:endParaRPr sz="1700" b="0" i="0" u="none" strike="noStrike" cap="none">
                      <a:solidFill>
                        <a:srgbClr val="000000"/>
                      </a:solidFill>
                      <a:latin typeface="Calibri"/>
                      <a:ea typeface="Calibri"/>
                      <a:cs typeface="Calibri"/>
                      <a:sym typeface="Calibri"/>
                    </a:endParaRPr>
                  </a:p>
                </p:txBody>
              </p:sp>
              <p:sp>
                <p:nvSpPr>
                  <p:cNvPr id="121" name="Google Shape;121;p3"/>
                  <p:cNvSpPr/>
                  <p:nvPr/>
                </p:nvSpPr>
                <p:spPr>
                  <a:xfrm>
                    <a:off x="3748013" y="4521449"/>
                    <a:ext cx="769990" cy="458218"/>
                  </a:xfrm>
                  <a:prstGeom prst="rect">
                    <a:avLst/>
                  </a:prstGeom>
                  <a:noFill/>
                  <a:ln>
                    <a:noFill/>
                  </a:ln>
                </p:spPr>
                <p:txBody>
                  <a:bodyPr spcFirstLastPara="1" wrap="square" lIns="91425" tIns="45700" rIns="91425" bIns="45700" anchor="t" anchorCtr="0">
                    <a:spAutoFit/>
                  </a:bodyPr>
                  <a:lstStyle/>
                  <a:p>
                    <a:pPr marL="11113" marR="0" lvl="0" indent="0" algn="l" rtl="0">
                      <a:lnSpc>
                        <a:spcPct val="110000"/>
                      </a:lnSpc>
                      <a:spcBef>
                        <a:spcPts val="0"/>
                      </a:spcBef>
                      <a:spcAft>
                        <a:spcPts val="0"/>
                      </a:spcAft>
                      <a:buClr>
                        <a:srgbClr val="000000"/>
                      </a:buClr>
                      <a:buSzPts val="1700"/>
                      <a:buFont typeface="Arial"/>
                      <a:buNone/>
                    </a:pPr>
                    <a:r>
                      <a:rPr lang="en-US" sz="1700" b="0" i="0" u="none" strike="noStrike" cap="none">
                        <a:solidFill>
                          <a:srgbClr val="3F3F3F"/>
                        </a:solidFill>
                        <a:latin typeface="Calibri"/>
                        <a:ea typeface="Calibri"/>
                        <a:cs typeface="Calibri"/>
                        <a:sym typeface="Calibri"/>
                      </a:rPr>
                      <a:t>NCEI</a:t>
                    </a:r>
                    <a:endParaRPr sz="1700" b="0" i="0" u="none" strike="noStrike" cap="none">
                      <a:solidFill>
                        <a:srgbClr val="000000"/>
                      </a:solidFill>
                      <a:latin typeface="Calibri"/>
                      <a:ea typeface="Calibri"/>
                      <a:cs typeface="Calibri"/>
                      <a:sym typeface="Calibri"/>
                    </a:endParaRPr>
                  </a:p>
                </p:txBody>
              </p:sp>
              <p:sp>
                <p:nvSpPr>
                  <p:cNvPr id="122" name="Google Shape;122;p3"/>
                  <p:cNvSpPr txBox="1"/>
                  <p:nvPr/>
                </p:nvSpPr>
                <p:spPr>
                  <a:xfrm>
                    <a:off x="5573587" y="3464735"/>
                    <a:ext cx="1150971" cy="390718"/>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Calibri"/>
                      <a:buNone/>
                    </a:pPr>
                    <a:r>
                      <a:rPr lang="en-US" sz="1600" b="1" i="0" u="none" strike="noStrike" cap="none">
                        <a:solidFill>
                          <a:srgbClr val="000000"/>
                        </a:solidFill>
                        <a:latin typeface="Calibri"/>
                        <a:ea typeface="Calibri"/>
                        <a:cs typeface="Calibri"/>
                        <a:sym typeface="Calibri"/>
                      </a:rPr>
                      <a:t>ERDDAP</a:t>
                    </a:r>
                    <a:endParaRPr sz="1600" b="0" i="0" u="none" strike="noStrike" cap="none">
                      <a:solidFill>
                        <a:schemeClr val="dk1"/>
                      </a:solidFill>
                      <a:latin typeface="Calibri"/>
                      <a:ea typeface="Calibri"/>
                      <a:cs typeface="Calibri"/>
                      <a:sym typeface="Calibri"/>
                    </a:endParaRPr>
                  </a:p>
                </p:txBody>
              </p:sp>
              <p:pic>
                <p:nvPicPr>
                  <p:cNvPr id="123" name="Google Shape;123;p3"/>
                  <p:cNvPicPr preferRelativeResize="0"/>
                  <p:nvPr/>
                </p:nvPicPr>
                <p:blipFill rotWithShape="1">
                  <a:blip r:embed="rId4">
                    <a:alphaModFix/>
                  </a:blip>
                  <a:srcRect/>
                  <a:stretch/>
                </p:blipFill>
                <p:spPr>
                  <a:xfrm>
                    <a:off x="4244900" y="4043879"/>
                    <a:ext cx="432881" cy="432881"/>
                  </a:xfrm>
                  <a:prstGeom prst="rect">
                    <a:avLst/>
                  </a:prstGeom>
                  <a:noFill/>
                  <a:ln>
                    <a:noFill/>
                  </a:ln>
                </p:spPr>
              </p:pic>
              <p:pic>
                <p:nvPicPr>
                  <p:cNvPr id="124" name="Google Shape;124;p3"/>
                  <p:cNvPicPr preferRelativeResize="0"/>
                  <p:nvPr/>
                </p:nvPicPr>
                <p:blipFill rotWithShape="1">
                  <a:blip r:embed="rId4">
                    <a:alphaModFix/>
                  </a:blip>
                  <a:srcRect/>
                  <a:stretch/>
                </p:blipFill>
                <p:spPr>
                  <a:xfrm>
                    <a:off x="4580002" y="4443467"/>
                    <a:ext cx="432881" cy="432881"/>
                  </a:xfrm>
                  <a:prstGeom prst="rect">
                    <a:avLst/>
                  </a:prstGeom>
                  <a:noFill/>
                  <a:ln>
                    <a:noFill/>
                  </a:ln>
                </p:spPr>
              </p:pic>
              <p:pic>
                <p:nvPicPr>
                  <p:cNvPr id="125" name="Google Shape;125;p3"/>
                  <p:cNvPicPr preferRelativeResize="0"/>
                  <p:nvPr/>
                </p:nvPicPr>
                <p:blipFill rotWithShape="1">
                  <a:blip r:embed="rId4">
                    <a:alphaModFix/>
                  </a:blip>
                  <a:srcRect/>
                  <a:stretch/>
                </p:blipFill>
                <p:spPr>
                  <a:xfrm>
                    <a:off x="4936271" y="4779231"/>
                    <a:ext cx="432881" cy="432881"/>
                  </a:xfrm>
                  <a:prstGeom prst="rect">
                    <a:avLst/>
                  </a:prstGeom>
                  <a:noFill/>
                  <a:ln>
                    <a:noFill/>
                  </a:ln>
                </p:spPr>
              </p:pic>
              <p:pic>
                <p:nvPicPr>
                  <p:cNvPr id="126" name="Google Shape;126;p3"/>
                  <p:cNvPicPr preferRelativeResize="0"/>
                  <p:nvPr/>
                </p:nvPicPr>
                <p:blipFill rotWithShape="1">
                  <a:blip r:embed="rId4">
                    <a:alphaModFix/>
                  </a:blip>
                  <a:srcRect/>
                  <a:stretch/>
                </p:blipFill>
                <p:spPr>
                  <a:xfrm>
                    <a:off x="5233364" y="5153367"/>
                    <a:ext cx="432881" cy="432881"/>
                  </a:xfrm>
                  <a:prstGeom prst="rect">
                    <a:avLst/>
                  </a:prstGeom>
                  <a:noFill/>
                  <a:ln>
                    <a:noFill/>
                  </a:ln>
                </p:spPr>
              </p:pic>
              <p:pic>
                <p:nvPicPr>
                  <p:cNvPr id="127" name="Google Shape;127;p3"/>
                  <p:cNvPicPr preferRelativeResize="0"/>
                  <p:nvPr/>
                </p:nvPicPr>
                <p:blipFill rotWithShape="1">
                  <a:blip r:embed="rId4">
                    <a:alphaModFix/>
                  </a:blip>
                  <a:srcRect/>
                  <a:stretch/>
                </p:blipFill>
                <p:spPr>
                  <a:xfrm>
                    <a:off x="4950844" y="2212278"/>
                    <a:ext cx="432881" cy="432881"/>
                  </a:xfrm>
                  <a:prstGeom prst="rect">
                    <a:avLst/>
                  </a:prstGeom>
                  <a:noFill/>
                  <a:ln>
                    <a:noFill/>
                  </a:ln>
                </p:spPr>
              </p:pic>
              <p:pic>
                <p:nvPicPr>
                  <p:cNvPr id="128" name="Google Shape;128;p3"/>
                  <p:cNvPicPr preferRelativeResize="0"/>
                  <p:nvPr/>
                </p:nvPicPr>
                <p:blipFill rotWithShape="1">
                  <a:blip r:embed="rId5">
                    <a:alphaModFix/>
                  </a:blip>
                  <a:srcRect/>
                  <a:stretch/>
                </p:blipFill>
                <p:spPr>
                  <a:xfrm>
                    <a:off x="4181194" y="3166411"/>
                    <a:ext cx="432881" cy="432881"/>
                  </a:xfrm>
                  <a:prstGeom prst="rect">
                    <a:avLst/>
                  </a:prstGeom>
                  <a:noFill/>
                  <a:ln>
                    <a:noFill/>
                  </a:ln>
                </p:spPr>
              </p:pic>
              <p:pic>
                <p:nvPicPr>
                  <p:cNvPr id="129" name="Google Shape;129;p3"/>
                  <p:cNvPicPr preferRelativeResize="0"/>
                  <p:nvPr/>
                </p:nvPicPr>
                <p:blipFill rotWithShape="1">
                  <a:blip r:embed="rId6">
                    <a:alphaModFix/>
                  </a:blip>
                  <a:srcRect/>
                  <a:stretch/>
                </p:blipFill>
                <p:spPr>
                  <a:xfrm>
                    <a:off x="4448892" y="2638453"/>
                    <a:ext cx="432881" cy="432881"/>
                  </a:xfrm>
                  <a:prstGeom prst="rect">
                    <a:avLst/>
                  </a:prstGeom>
                  <a:noFill/>
                  <a:ln>
                    <a:noFill/>
                  </a:ln>
                </p:spPr>
              </p:pic>
              <p:pic>
                <p:nvPicPr>
                  <p:cNvPr id="130" name="Google Shape;130;p3"/>
                  <p:cNvPicPr preferRelativeResize="0"/>
                  <p:nvPr/>
                </p:nvPicPr>
                <p:blipFill rotWithShape="1">
                  <a:blip r:embed="rId7">
                    <a:alphaModFix/>
                  </a:blip>
                  <a:srcRect/>
                  <a:stretch/>
                </p:blipFill>
                <p:spPr>
                  <a:xfrm>
                    <a:off x="7319563" y="4353713"/>
                    <a:ext cx="637045" cy="637045"/>
                  </a:xfrm>
                  <a:prstGeom prst="rect">
                    <a:avLst/>
                  </a:prstGeom>
                  <a:noFill/>
                  <a:ln>
                    <a:noFill/>
                  </a:ln>
                </p:spPr>
              </p:pic>
              <p:cxnSp>
                <p:nvCxnSpPr>
                  <p:cNvPr id="131" name="Google Shape;131;p3"/>
                  <p:cNvCxnSpPr/>
                  <p:nvPr/>
                </p:nvCxnSpPr>
                <p:spPr>
                  <a:xfrm>
                    <a:off x="5229391" y="2679561"/>
                    <a:ext cx="578217" cy="733761"/>
                  </a:xfrm>
                  <a:prstGeom prst="straightConnector1">
                    <a:avLst/>
                  </a:prstGeom>
                  <a:noFill/>
                  <a:ln w="38100" cap="flat" cmpd="sng">
                    <a:solidFill>
                      <a:schemeClr val="accent1"/>
                    </a:solidFill>
                    <a:prstDash val="solid"/>
                    <a:miter lim="800000"/>
                    <a:headEnd type="none" w="sm" len="sm"/>
                    <a:tailEnd type="stealth" w="lg" len="lg"/>
                  </a:ln>
                </p:spPr>
              </p:cxnSp>
              <p:cxnSp>
                <p:nvCxnSpPr>
                  <p:cNvPr id="132" name="Google Shape;132;p3"/>
                  <p:cNvCxnSpPr/>
                  <p:nvPr/>
                </p:nvCxnSpPr>
                <p:spPr>
                  <a:xfrm>
                    <a:off x="4877304" y="3041867"/>
                    <a:ext cx="708460" cy="430743"/>
                  </a:xfrm>
                  <a:prstGeom prst="straightConnector1">
                    <a:avLst/>
                  </a:prstGeom>
                  <a:noFill/>
                  <a:ln w="38100" cap="flat" cmpd="sng">
                    <a:solidFill>
                      <a:schemeClr val="accent1"/>
                    </a:solidFill>
                    <a:prstDash val="solid"/>
                    <a:miter lim="800000"/>
                    <a:headEnd type="none" w="sm" len="sm"/>
                    <a:tailEnd type="stealth" w="lg" len="lg"/>
                  </a:ln>
                </p:spPr>
              </p:cxnSp>
              <p:cxnSp>
                <p:nvCxnSpPr>
                  <p:cNvPr id="133" name="Google Shape;133;p3"/>
                  <p:cNvCxnSpPr>
                    <a:stCxn id="128" idx="3"/>
                  </p:cNvCxnSpPr>
                  <p:nvPr/>
                </p:nvCxnSpPr>
                <p:spPr>
                  <a:xfrm>
                    <a:off x="4614075" y="3382852"/>
                    <a:ext cx="898200" cy="211500"/>
                  </a:xfrm>
                  <a:prstGeom prst="straightConnector1">
                    <a:avLst/>
                  </a:prstGeom>
                  <a:noFill/>
                  <a:ln w="38100" cap="flat" cmpd="sng">
                    <a:solidFill>
                      <a:schemeClr val="accent1"/>
                    </a:solidFill>
                    <a:prstDash val="solid"/>
                    <a:miter lim="800000"/>
                    <a:headEnd type="none" w="sm" len="sm"/>
                    <a:tailEnd type="stealth" w="lg" len="lg"/>
                  </a:ln>
                </p:spPr>
              </p:cxnSp>
              <p:sp>
                <p:nvSpPr>
                  <p:cNvPr id="134" name="Google Shape;134;p3"/>
                  <p:cNvSpPr txBox="1"/>
                  <p:nvPr/>
                </p:nvSpPr>
                <p:spPr>
                  <a:xfrm>
                    <a:off x="6918271" y="1199727"/>
                    <a:ext cx="3152977" cy="390718"/>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4E79"/>
                      </a:buClr>
                      <a:buSzPts val="2000"/>
                      <a:buFont typeface="Calibri"/>
                      <a:buNone/>
                    </a:pPr>
                    <a:r>
                      <a:rPr lang="en-US" sz="2000" b="1" i="0" u="none" strike="noStrike" cap="none">
                        <a:solidFill>
                          <a:srgbClr val="1E4E79"/>
                        </a:solidFill>
                        <a:latin typeface="Calibri"/>
                        <a:ea typeface="Calibri"/>
                        <a:cs typeface="Calibri"/>
                        <a:sym typeface="Calibri"/>
                      </a:rPr>
                      <a:t>DATA DISTRIBUTION</a:t>
                    </a:r>
                    <a:endParaRPr sz="2000" b="1" i="0" u="none" strike="noStrike" cap="none">
                      <a:solidFill>
                        <a:srgbClr val="1E4E79"/>
                      </a:solidFill>
                      <a:latin typeface="Calibri"/>
                      <a:ea typeface="Calibri"/>
                      <a:cs typeface="Calibri"/>
                      <a:sym typeface="Calibri"/>
                    </a:endParaRPr>
                  </a:p>
                </p:txBody>
              </p:sp>
              <p:cxnSp>
                <p:nvCxnSpPr>
                  <p:cNvPr id="135" name="Google Shape;135;p3"/>
                  <p:cNvCxnSpPr/>
                  <p:nvPr/>
                </p:nvCxnSpPr>
                <p:spPr>
                  <a:xfrm rot="10800000" flipH="1">
                    <a:off x="6442678" y="2679561"/>
                    <a:ext cx="480785" cy="699451"/>
                  </a:xfrm>
                  <a:prstGeom prst="straightConnector1">
                    <a:avLst/>
                  </a:prstGeom>
                  <a:noFill/>
                  <a:ln w="38100" cap="flat" cmpd="sng">
                    <a:solidFill>
                      <a:srgbClr val="385623"/>
                    </a:solidFill>
                    <a:prstDash val="solid"/>
                    <a:miter lim="800000"/>
                    <a:headEnd type="none" w="sm" len="sm"/>
                    <a:tailEnd type="triangle" w="lg" len="lg"/>
                  </a:ln>
                </p:spPr>
              </p:cxnSp>
              <p:cxnSp>
                <p:nvCxnSpPr>
                  <p:cNvPr id="136" name="Google Shape;136;p3"/>
                  <p:cNvCxnSpPr>
                    <a:endCxn id="137" idx="1"/>
                  </p:cNvCxnSpPr>
                  <p:nvPr/>
                </p:nvCxnSpPr>
                <p:spPr>
                  <a:xfrm rot="10800000" flipH="1">
                    <a:off x="6721712" y="3208453"/>
                    <a:ext cx="791700" cy="383100"/>
                  </a:xfrm>
                  <a:prstGeom prst="straightConnector1">
                    <a:avLst/>
                  </a:prstGeom>
                  <a:noFill/>
                  <a:ln w="38100" cap="flat" cmpd="sng">
                    <a:solidFill>
                      <a:srgbClr val="385623"/>
                    </a:solidFill>
                    <a:prstDash val="solid"/>
                    <a:miter lim="800000"/>
                    <a:headEnd type="none" w="sm" len="sm"/>
                    <a:tailEnd type="triangle" w="lg" len="lg"/>
                  </a:ln>
                </p:spPr>
              </p:cxnSp>
              <p:cxnSp>
                <p:nvCxnSpPr>
                  <p:cNvPr id="138" name="Google Shape;138;p3"/>
                  <p:cNvCxnSpPr>
                    <a:stCxn id="139" idx="5"/>
                    <a:endCxn id="130" idx="1"/>
                  </p:cNvCxnSpPr>
                  <p:nvPr/>
                </p:nvCxnSpPr>
                <p:spPr>
                  <a:xfrm>
                    <a:off x="6516979" y="3829109"/>
                    <a:ext cx="802500" cy="843000"/>
                  </a:xfrm>
                  <a:prstGeom prst="straightConnector1">
                    <a:avLst/>
                  </a:prstGeom>
                  <a:noFill/>
                  <a:ln w="38100" cap="flat" cmpd="sng">
                    <a:solidFill>
                      <a:srgbClr val="385623"/>
                    </a:solidFill>
                    <a:prstDash val="solid"/>
                    <a:miter lim="800000"/>
                    <a:headEnd type="none" w="sm" len="sm"/>
                    <a:tailEnd type="triangle" w="lg" len="lg"/>
                  </a:ln>
                </p:spPr>
              </p:cxnSp>
              <p:sp>
                <p:nvSpPr>
                  <p:cNvPr id="140" name="Google Shape;140;p3"/>
                  <p:cNvSpPr txBox="1"/>
                  <p:nvPr/>
                </p:nvSpPr>
                <p:spPr>
                  <a:xfrm>
                    <a:off x="2336908" y="3664458"/>
                    <a:ext cx="2423471" cy="43553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3F3F3F"/>
                      </a:buClr>
                      <a:buSzPts val="1900"/>
                      <a:buFont typeface="Calibri"/>
                      <a:buNone/>
                    </a:pPr>
                    <a:r>
                      <a:rPr lang="en-US" sz="1900" b="1" i="0" u="none" strike="noStrike" cap="small">
                        <a:solidFill>
                          <a:srgbClr val="3F3F3F"/>
                        </a:solidFill>
                        <a:latin typeface="Calibri"/>
                        <a:ea typeface="Calibri"/>
                        <a:cs typeface="Calibri"/>
                        <a:sym typeface="Calibri"/>
                      </a:rPr>
                      <a:t>Remote Servers</a:t>
                    </a:r>
                    <a:endParaRPr sz="1900" b="1" i="0" u="none" strike="noStrike" cap="small">
                      <a:solidFill>
                        <a:srgbClr val="3F3F3F"/>
                      </a:solidFill>
                      <a:latin typeface="Calibri"/>
                      <a:ea typeface="Calibri"/>
                      <a:cs typeface="Calibri"/>
                      <a:sym typeface="Calibri"/>
                    </a:endParaRPr>
                  </a:p>
                </p:txBody>
              </p:sp>
              <p:sp>
                <p:nvSpPr>
                  <p:cNvPr id="141" name="Google Shape;141;p3"/>
                  <p:cNvSpPr txBox="1"/>
                  <p:nvPr/>
                </p:nvSpPr>
                <p:spPr>
                  <a:xfrm>
                    <a:off x="2336908" y="1734826"/>
                    <a:ext cx="2112551" cy="358779"/>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3F3F3F"/>
                      </a:buClr>
                      <a:buSzPts val="1900"/>
                      <a:buFont typeface="Calibri"/>
                      <a:buNone/>
                    </a:pPr>
                    <a:r>
                      <a:rPr lang="en-US" sz="1900" b="1" i="0" u="none" strike="noStrike" cap="small">
                        <a:solidFill>
                          <a:srgbClr val="3F3F3F"/>
                        </a:solidFill>
                        <a:latin typeface="Calibri"/>
                        <a:ea typeface="Calibri"/>
                        <a:cs typeface="Calibri"/>
                        <a:sym typeface="Calibri"/>
                      </a:rPr>
                      <a:t>Local Storage</a:t>
                    </a:r>
                    <a:endParaRPr sz="1900" b="1" i="0" u="none" strike="noStrike" cap="small">
                      <a:solidFill>
                        <a:srgbClr val="3F3F3F"/>
                      </a:solidFill>
                      <a:latin typeface="Calibri"/>
                      <a:ea typeface="Calibri"/>
                      <a:cs typeface="Calibri"/>
                      <a:sym typeface="Calibri"/>
                    </a:endParaRPr>
                  </a:p>
                </p:txBody>
              </p:sp>
              <p:sp>
                <p:nvSpPr>
                  <p:cNvPr id="142" name="Google Shape;142;p3"/>
                  <p:cNvSpPr/>
                  <p:nvPr/>
                </p:nvSpPr>
                <p:spPr>
                  <a:xfrm>
                    <a:off x="2709611" y="2148133"/>
                    <a:ext cx="2189228" cy="458218"/>
                  </a:xfrm>
                  <a:prstGeom prst="rect">
                    <a:avLst/>
                  </a:prstGeom>
                  <a:noFill/>
                  <a:ln>
                    <a:noFill/>
                  </a:ln>
                </p:spPr>
                <p:txBody>
                  <a:bodyPr spcFirstLastPara="1" wrap="square" lIns="91425" tIns="45700" rIns="91425" bIns="45700" anchor="t" anchorCtr="0">
                    <a:spAutoFit/>
                  </a:bodyPr>
                  <a:lstStyle/>
                  <a:p>
                    <a:pPr marL="174625" marR="0" lvl="0" indent="0" algn="r" rtl="0">
                      <a:lnSpc>
                        <a:spcPct val="110000"/>
                      </a:lnSpc>
                      <a:spcBef>
                        <a:spcPts val="0"/>
                      </a:spcBef>
                      <a:spcAft>
                        <a:spcPts val="0"/>
                      </a:spcAft>
                      <a:buClr>
                        <a:srgbClr val="000000"/>
                      </a:buClr>
                      <a:buSzPts val="1700"/>
                      <a:buFont typeface="Arial"/>
                      <a:buNone/>
                    </a:pPr>
                    <a:r>
                      <a:rPr lang="en-US" sz="1700" b="0" i="0" u="none" strike="noStrike" cap="none">
                        <a:solidFill>
                          <a:srgbClr val="3F3F3F"/>
                        </a:solidFill>
                        <a:latin typeface="Calibri"/>
                        <a:ea typeface="Calibri"/>
                        <a:cs typeface="Calibri"/>
                        <a:sym typeface="Calibri"/>
                      </a:rPr>
                      <a:t>Internal Servers</a:t>
                    </a:r>
                    <a:endParaRPr sz="1700" b="0" i="0" u="none" strike="noStrike" cap="none">
                      <a:solidFill>
                        <a:srgbClr val="000000"/>
                      </a:solidFill>
                      <a:latin typeface="Calibri"/>
                      <a:ea typeface="Calibri"/>
                      <a:cs typeface="Calibri"/>
                      <a:sym typeface="Calibri"/>
                    </a:endParaRPr>
                  </a:p>
                </p:txBody>
              </p:sp>
              <p:sp>
                <p:nvSpPr>
                  <p:cNvPr id="143" name="Google Shape;143;p3"/>
                  <p:cNvSpPr/>
                  <p:nvPr/>
                </p:nvSpPr>
                <p:spPr>
                  <a:xfrm>
                    <a:off x="3129306" y="3122812"/>
                    <a:ext cx="996529" cy="458218"/>
                  </a:xfrm>
                  <a:prstGeom prst="rect">
                    <a:avLst/>
                  </a:prstGeom>
                  <a:noFill/>
                  <a:ln>
                    <a:noFill/>
                  </a:ln>
                </p:spPr>
                <p:txBody>
                  <a:bodyPr spcFirstLastPara="1" wrap="square" lIns="91425" tIns="45700" rIns="91425" bIns="45700" anchor="t" anchorCtr="0">
                    <a:spAutoFit/>
                  </a:bodyPr>
                  <a:lstStyle/>
                  <a:p>
                    <a:pPr marL="174625" marR="0" lvl="0" indent="0" algn="l" rtl="0">
                      <a:lnSpc>
                        <a:spcPct val="110000"/>
                      </a:lnSpc>
                      <a:spcBef>
                        <a:spcPts val="0"/>
                      </a:spcBef>
                      <a:spcAft>
                        <a:spcPts val="0"/>
                      </a:spcAft>
                      <a:buClr>
                        <a:srgbClr val="000000"/>
                      </a:buClr>
                      <a:buSzPts val="1700"/>
                      <a:buFont typeface="Arial"/>
                      <a:buNone/>
                    </a:pPr>
                    <a:r>
                      <a:rPr lang="en-US" sz="1700" b="0" i="0" u="none" strike="noStrike" cap="none">
                        <a:solidFill>
                          <a:srgbClr val="3F3F3F"/>
                        </a:solidFill>
                        <a:latin typeface="Calibri"/>
                        <a:ea typeface="Calibri"/>
                        <a:cs typeface="Calibri"/>
                        <a:sym typeface="Calibri"/>
                      </a:rPr>
                      <a:t>RAID</a:t>
                    </a:r>
                    <a:endParaRPr sz="1700" b="0" i="0" u="none" strike="noStrike" cap="none">
                      <a:solidFill>
                        <a:srgbClr val="000000"/>
                      </a:solidFill>
                      <a:latin typeface="Calibri"/>
                      <a:ea typeface="Calibri"/>
                      <a:cs typeface="Calibri"/>
                      <a:sym typeface="Calibri"/>
                    </a:endParaRPr>
                  </a:p>
                </p:txBody>
              </p:sp>
              <p:sp>
                <p:nvSpPr>
                  <p:cNvPr id="144" name="Google Shape;144;p3"/>
                  <p:cNvSpPr/>
                  <p:nvPr/>
                </p:nvSpPr>
                <p:spPr>
                  <a:xfrm>
                    <a:off x="2860019" y="2617606"/>
                    <a:ext cx="1484629" cy="458218"/>
                  </a:xfrm>
                  <a:prstGeom prst="rect">
                    <a:avLst/>
                  </a:prstGeom>
                  <a:noFill/>
                  <a:ln>
                    <a:noFill/>
                  </a:ln>
                </p:spPr>
                <p:txBody>
                  <a:bodyPr spcFirstLastPara="1" wrap="square" lIns="91425" tIns="45700" rIns="91425" bIns="45700" anchor="t" anchorCtr="0">
                    <a:spAutoFit/>
                  </a:bodyPr>
                  <a:lstStyle/>
                  <a:p>
                    <a:pPr marL="174625" marR="0" lvl="0" indent="0" algn="r" rtl="0">
                      <a:lnSpc>
                        <a:spcPct val="110000"/>
                      </a:lnSpc>
                      <a:spcBef>
                        <a:spcPts val="0"/>
                      </a:spcBef>
                      <a:spcAft>
                        <a:spcPts val="0"/>
                      </a:spcAft>
                      <a:buClr>
                        <a:srgbClr val="000000"/>
                      </a:buClr>
                      <a:buSzPts val="1700"/>
                      <a:buFont typeface="Arial"/>
                      <a:buNone/>
                    </a:pPr>
                    <a:r>
                      <a:rPr lang="en-US" sz="1700" b="0" i="0" u="none" strike="noStrike" cap="none">
                        <a:solidFill>
                          <a:srgbClr val="3F3F3F"/>
                        </a:solidFill>
                        <a:latin typeface="Calibri"/>
                        <a:ea typeface="Calibri"/>
                        <a:cs typeface="Calibri"/>
                        <a:sym typeface="Calibri"/>
                      </a:rPr>
                      <a:t>Database</a:t>
                    </a:r>
                    <a:endParaRPr sz="1700" b="0" i="0" u="none" strike="noStrike" cap="none">
                      <a:solidFill>
                        <a:srgbClr val="000000"/>
                      </a:solidFill>
                      <a:latin typeface="Calibri"/>
                      <a:ea typeface="Calibri"/>
                      <a:cs typeface="Calibri"/>
                      <a:sym typeface="Calibri"/>
                    </a:endParaRPr>
                  </a:p>
                </p:txBody>
              </p:sp>
              <p:cxnSp>
                <p:nvCxnSpPr>
                  <p:cNvPr id="145" name="Google Shape;145;p3"/>
                  <p:cNvCxnSpPr/>
                  <p:nvPr/>
                </p:nvCxnSpPr>
                <p:spPr>
                  <a:xfrm>
                    <a:off x="2840508" y="2267869"/>
                    <a:ext cx="0" cy="1205220"/>
                  </a:xfrm>
                  <a:prstGeom prst="straightConnector1">
                    <a:avLst/>
                  </a:prstGeom>
                  <a:solidFill>
                    <a:srgbClr val="00B8FF"/>
                  </a:solidFill>
                  <a:ln w="63500" cap="flat" cmpd="sng">
                    <a:solidFill>
                      <a:srgbClr val="7F7F7F"/>
                    </a:solidFill>
                    <a:prstDash val="solid"/>
                    <a:round/>
                    <a:headEnd type="none" w="sm" len="sm"/>
                    <a:tailEnd type="none" w="sm" len="sm"/>
                  </a:ln>
                </p:spPr>
              </p:cxnSp>
              <p:cxnSp>
                <p:nvCxnSpPr>
                  <p:cNvPr id="146" name="Google Shape;146;p3"/>
                  <p:cNvCxnSpPr/>
                  <p:nvPr/>
                </p:nvCxnSpPr>
                <p:spPr>
                  <a:xfrm>
                    <a:off x="2846326" y="4104001"/>
                    <a:ext cx="0" cy="1548784"/>
                  </a:xfrm>
                  <a:prstGeom prst="straightConnector1">
                    <a:avLst/>
                  </a:prstGeom>
                  <a:solidFill>
                    <a:srgbClr val="00B8FF"/>
                  </a:solidFill>
                  <a:ln w="63500" cap="flat" cmpd="sng">
                    <a:solidFill>
                      <a:srgbClr val="7F7F7F"/>
                    </a:solidFill>
                    <a:prstDash val="solid"/>
                    <a:round/>
                    <a:headEnd type="none" w="sm" len="sm"/>
                    <a:tailEnd type="none" w="sm" len="sm"/>
                  </a:ln>
                </p:spPr>
              </p:cxnSp>
              <p:sp>
                <p:nvSpPr>
                  <p:cNvPr id="147" name="Google Shape;147;p3"/>
                  <p:cNvSpPr txBox="1"/>
                  <p:nvPr/>
                </p:nvSpPr>
                <p:spPr>
                  <a:xfrm>
                    <a:off x="7940138" y="2846180"/>
                    <a:ext cx="1590187" cy="77119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700"/>
                      <a:buFont typeface="Arial"/>
                      <a:buNone/>
                    </a:pPr>
                    <a:r>
                      <a:rPr lang="en-US" sz="1700" b="0" i="0" u="none" strike="noStrike" cap="none">
                        <a:solidFill>
                          <a:srgbClr val="3F3F3F"/>
                        </a:solidFill>
                        <a:latin typeface="Calibri"/>
                        <a:ea typeface="Calibri"/>
                        <a:cs typeface="Calibri"/>
                        <a:sym typeface="Calibri"/>
                      </a:rPr>
                      <a:t>Web-Based</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700"/>
                      <a:buFont typeface="Arial"/>
                      <a:buNone/>
                    </a:pPr>
                    <a:r>
                      <a:rPr lang="en-US" sz="1700" b="0" i="0" u="none" strike="noStrike" cap="none">
                        <a:solidFill>
                          <a:srgbClr val="3F3F3F"/>
                        </a:solidFill>
                        <a:latin typeface="Calibri"/>
                        <a:ea typeface="Calibri"/>
                        <a:cs typeface="Calibri"/>
                        <a:sym typeface="Calibri"/>
                      </a:rPr>
                      <a:t>Applications</a:t>
                    </a:r>
                    <a:endParaRPr sz="1400" b="0" i="0" u="none" strike="noStrike" cap="none">
                      <a:solidFill>
                        <a:srgbClr val="000000"/>
                      </a:solidFill>
                      <a:latin typeface="Arial"/>
                      <a:ea typeface="Arial"/>
                      <a:cs typeface="Arial"/>
                      <a:sym typeface="Arial"/>
                    </a:endParaRPr>
                  </a:p>
                </p:txBody>
              </p:sp>
              <p:sp>
                <p:nvSpPr>
                  <p:cNvPr id="148" name="Google Shape;148;p3"/>
                  <p:cNvSpPr txBox="1"/>
                  <p:nvPr/>
                </p:nvSpPr>
                <p:spPr>
                  <a:xfrm>
                    <a:off x="7229160" y="2267950"/>
                    <a:ext cx="2069797" cy="34996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3F3F3F"/>
                        </a:solidFill>
                        <a:latin typeface="Calibri"/>
                        <a:ea typeface="Calibri"/>
                        <a:cs typeface="Calibri"/>
                        <a:sym typeface="Calibri"/>
                      </a:rPr>
                      <a:t>Automated Scripts</a:t>
                    </a:r>
                    <a:endParaRPr sz="1400" b="0" i="0" u="none" strike="noStrike" cap="none">
                      <a:solidFill>
                        <a:srgbClr val="000000"/>
                      </a:solidFill>
                      <a:latin typeface="Arial"/>
                      <a:ea typeface="Arial"/>
                      <a:cs typeface="Arial"/>
                      <a:sym typeface="Arial"/>
                    </a:endParaRPr>
                  </a:p>
                </p:txBody>
              </p:sp>
              <p:sp>
                <p:nvSpPr>
                  <p:cNvPr id="149" name="Google Shape;149;p3"/>
                  <p:cNvSpPr txBox="1"/>
                  <p:nvPr/>
                </p:nvSpPr>
                <p:spPr>
                  <a:xfrm>
                    <a:off x="7950743" y="4372395"/>
                    <a:ext cx="1590187" cy="77119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700"/>
                      <a:buFont typeface="Arial"/>
                      <a:buNone/>
                    </a:pPr>
                    <a:r>
                      <a:rPr lang="en-US" sz="1700" b="0" i="0" u="none" strike="noStrike" cap="none">
                        <a:solidFill>
                          <a:srgbClr val="3F3F3F"/>
                        </a:solidFill>
                        <a:latin typeface="Calibri"/>
                        <a:ea typeface="Calibri"/>
                        <a:cs typeface="Calibri"/>
                        <a:sym typeface="Calibri"/>
                      </a:rPr>
                      <a:t>Software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700"/>
                      <a:buFont typeface="Arial"/>
                      <a:buNone/>
                    </a:pPr>
                    <a:r>
                      <a:rPr lang="en-US" sz="1700" b="0" i="0" u="none" strike="noStrike" cap="none">
                        <a:solidFill>
                          <a:srgbClr val="3F3F3F"/>
                        </a:solidFill>
                        <a:latin typeface="Calibri"/>
                        <a:ea typeface="Calibri"/>
                        <a:cs typeface="Calibri"/>
                        <a:sym typeface="Calibri"/>
                      </a:rPr>
                      <a:t>Applications</a:t>
                    </a:r>
                    <a:endParaRPr sz="1400" b="0" i="0" u="none" strike="noStrike" cap="none">
                      <a:solidFill>
                        <a:srgbClr val="000000"/>
                      </a:solidFill>
                      <a:latin typeface="Arial"/>
                      <a:ea typeface="Arial"/>
                      <a:cs typeface="Arial"/>
                      <a:sym typeface="Arial"/>
                    </a:endParaRPr>
                  </a:p>
                </p:txBody>
              </p:sp>
              <p:sp>
                <p:nvSpPr>
                  <p:cNvPr id="139" name="Google Shape;139;p3"/>
                  <p:cNvSpPr/>
                  <p:nvPr/>
                </p:nvSpPr>
                <p:spPr>
                  <a:xfrm>
                    <a:off x="5512374" y="3390969"/>
                    <a:ext cx="1176968" cy="513313"/>
                  </a:xfrm>
                  <a:prstGeom prst="donut">
                    <a:avLst>
                      <a:gd name="adj" fmla="val 11535"/>
                    </a:avLst>
                  </a:prstGeom>
                  <a:solidFill>
                    <a:srgbClr val="00B8FF"/>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93000"/>
                      </a:lnSpc>
                      <a:spcBef>
                        <a:spcPts val="0"/>
                      </a:spcBef>
                      <a:spcAft>
                        <a:spcPts val="0"/>
                      </a:spcAft>
                      <a:buClr>
                        <a:srgbClr val="000000"/>
                      </a:buClr>
                      <a:buSzPts val="1800"/>
                      <a:buFont typeface="Times New Roman"/>
                      <a:buNone/>
                    </a:pPr>
                    <a:endParaRPr sz="1800" b="0" i="0" u="none" strike="noStrike" cap="none">
                      <a:solidFill>
                        <a:schemeClr val="dk1"/>
                      </a:solidFill>
                      <a:latin typeface="Arial"/>
                      <a:ea typeface="Arial"/>
                      <a:cs typeface="Arial"/>
                      <a:sym typeface="Arial"/>
                    </a:endParaRPr>
                  </a:p>
                </p:txBody>
              </p:sp>
              <p:pic>
                <p:nvPicPr>
                  <p:cNvPr id="137" name="Google Shape;137;p3"/>
                  <p:cNvPicPr preferRelativeResize="0"/>
                  <p:nvPr/>
                </p:nvPicPr>
                <p:blipFill rotWithShape="1">
                  <a:blip r:embed="rId8">
                    <a:alphaModFix/>
                  </a:blip>
                  <a:srcRect/>
                  <a:stretch/>
                </p:blipFill>
                <p:spPr>
                  <a:xfrm>
                    <a:off x="7513412" y="2971826"/>
                    <a:ext cx="473253" cy="473253"/>
                  </a:xfrm>
                  <a:prstGeom prst="rect">
                    <a:avLst/>
                  </a:prstGeom>
                  <a:noFill/>
                  <a:ln>
                    <a:noFill/>
                  </a:ln>
                </p:spPr>
              </p:pic>
              <p:pic>
                <p:nvPicPr>
                  <p:cNvPr id="150" name="Google Shape;150;p3"/>
                  <p:cNvPicPr preferRelativeResize="0"/>
                  <p:nvPr/>
                </p:nvPicPr>
                <p:blipFill rotWithShape="1">
                  <a:blip r:embed="rId4">
                    <a:alphaModFix/>
                  </a:blip>
                  <a:srcRect/>
                  <a:stretch/>
                </p:blipFill>
                <p:spPr>
                  <a:xfrm>
                    <a:off x="6833601" y="2228677"/>
                    <a:ext cx="432881" cy="432881"/>
                  </a:xfrm>
                  <a:prstGeom prst="rect">
                    <a:avLst/>
                  </a:prstGeom>
                  <a:noFill/>
                  <a:ln>
                    <a:noFill/>
                  </a:ln>
                </p:spPr>
              </p:pic>
            </p:grpSp>
            <p:sp>
              <p:nvSpPr>
                <p:cNvPr id="151" name="Google Shape;151;p3"/>
                <p:cNvSpPr txBox="1"/>
                <p:nvPr/>
              </p:nvSpPr>
              <p:spPr>
                <a:xfrm>
                  <a:off x="6860979" y="3541307"/>
                  <a:ext cx="1360997" cy="77119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700"/>
                    <a:buFont typeface="Arial"/>
                    <a:buNone/>
                  </a:pPr>
                  <a:r>
                    <a:rPr lang="en-US" sz="1700" b="0" i="0" u="none" strike="noStrike" cap="none">
                      <a:solidFill>
                        <a:srgbClr val="3F3F3F"/>
                      </a:solidFill>
                      <a:latin typeface="Calibri"/>
                      <a:ea typeface="Calibri"/>
                      <a:cs typeface="Calibri"/>
                      <a:sym typeface="Calibri"/>
                    </a:rPr>
                    <a:t>Download</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700"/>
                    <a:buFont typeface="Arial"/>
                    <a:buNone/>
                  </a:pPr>
                  <a:r>
                    <a:rPr lang="en-US" sz="1700" b="0" i="0" u="none" strike="noStrike" cap="none">
                      <a:solidFill>
                        <a:srgbClr val="3F3F3F"/>
                      </a:solidFill>
                      <a:latin typeface="Calibri"/>
                      <a:ea typeface="Calibri"/>
                      <a:cs typeface="Calibri"/>
                      <a:sym typeface="Calibri"/>
                    </a:rPr>
                    <a:t>By Hand</a:t>
                  </a:r>
                  <a:endParaRPr sz="1400" b="0" i="0" u="none" strike="noStrike" cap="none">
                    <a:solidFill>
                      <a:srgbClr val="000000"/>
                    </a:solidFill>
                    <a:latin typeface="Arial"/>
                    <a:ea typeface="Arial"/>
                    <a:cs typeface="Arial"/>
                    <a:sym typeface="Arial"/>
                  </a:endParaRPr>
                </a:p>
              </p:txBody>
            </p:sp>
          </p:grpSp>
          <p:sp>
            <p:nvSpPr>
              <p:cNvPr id="152" name="Google Shape;152;p3"/>
              <p:cNvSpPr txBox="1"/>
              <p:nvPr/>
            </p:nvSpPr>
            <p:spPr>
              <a:xfrm>
                <a:off x="1115815" y="1098117"/>
                <a:ext cx="3152977" cy="390718"/>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4E79"/>
                  </a:buClr>
                  <a:buSzPts val="2000"/>
                  <a:buFont typeface="Calibri"/>
                  <a:buNone/>
                </a:pPr>
                <a:r>
                  <a:rPr lang="en-US" sz="2000" b="1" i="0" u="none" strike="noStrike" cap="none">
                    <a:solidFill>
                      <a:srgbClr val="1E4E79"/>
                    </a:solidFill>
                    <a:latin typeface="Calibri"/>
                    <a:ea typeface="Calibri"/>
                    <a:cs typeface="Calibri"/>
                    <a:sym typeface="Calibri"/>
                  </a:rPr>
                  <a:t>DATA AGGREGATION</a:t>
                </a:r>
                <a:endParaRPr sz="2000" b="1" i="0" u="none" strike="noStrike" cap="none">
                  <a:solidFill>
                    <a:srgbClr val="1E4E79"/>
                  </a:solidFill>
                  <a:latin typeface="Calibri"/>
                  <a:ea typeface="Calibri"/>
                  <a:cs typeface="Calibri"/>
                  <a:sym typeface="Calibri"/>
                </a:endParaRPr>
              </a:p>
            </p:txBody>
          </p:sp>
        </p:grpSp>
        <p:pic>
          <p:nvPicPr>
            <p:cNvPr id="153" name="Google Shape;153;p3"/>
            <p:cNvPicPr preferRelativeResize="0"/>
            <p:nvPr/>
          </p:nvPicPr>
          <p:blipFill rotWithShape="1">
            <a:blip r:embed="rId9">
              <a:alphaModFix/>
            </a:blip>
            <a:srcRect/>
            <a:stretch/>
          </p:blipFill>
          <p:spPr>
            <a:xfrm>
              <a:off x="5252840" y="4903365"/>
              <a:ext cx="547818" cy="304038"/>
            </a:xfrm>
            <a:prstGeom prst="rect">
              <a:avLst/>
            </a:prstGeom>
            <a:noFill/>
            <a:ln>
              <a:noFill/>
            </a:ln>
          </p:spPr>
        </p:pic>
        <p:pic>
          <p:nvPicPr>
            <p:cNvPr id="154" name="Google Shape;154;p3"/>
            <p:cNvPicPr preferRelativeResize="0"/>
            <p:nvPr/>
          </p:nvPicPr>
          <p:blipFill rotWithShape="1">
            <a:blip r:embed="rId10">
              <a:alphaModFix/>
            </a:blip>
            <a:srcRect/>
            <a:stretch/>
          </p:blipFill>
          <p:spPr>
            <a:xfrm>
              <a:off x="4787187" y="4933347"/>
              <a:ext cx="476147" cy="321400"/>
            </a:xfrm>
            <a:prstGeom prst="rect">
              <a:avLst/>
            </a:prstGeom>
            <a:noFill/>
            <a:ln>
              <a:noFill/>
            </a:ln>
          </p:spPr>
        </p:pic>
        <p:pic>
          <p:nvPicPr>
            <p:cNvPr id="155" name="Google Shape;155;p3"/>
            <p:cNvPicPr preferRelativeResize="0"/>
            <p:nvPr/>
          </p:nvPicPr>
          <p:blipFill rotWithShape="1">
            <a:blip r:embed="rId11">
              <a:alphaModFix/>
            </a:blip>
            <a:srcRect/>
            <a:stretch/>
          </p:blipFill>
          <p:spPr>
            <a:xfrm>
              <a:off x="4795476" y="4544213"/>
              <a:ext cx="410860" cy="318416"/>
            </a:xfrm>
            <a:prstGeom prst="rect">
              <a:avLst/>
            </a:prstGeom>
            <a:noFill/>
            <a:ln>
              <a:noFill/>
            </a:ln>
          </p:spPr>
        </p:pic>
        <p:pic>
          <p:nvPicPr>
            <p:cNvPr id="156" name="Google Shape;156;p3"/>
            <p:cNvPicPr preferRelativeResize="0"/>
            <p:nvPr/>
          </p:nvPicPr>
          <p:blipFill rotWithShape="1">
            <a:blip r:embed="rId12">
              <a:alphaModFix/>
            </a:blip>
            <a:srcRect/>
            <a:stretch/>
          </p:blipFill>
          <p:spPr>
            <a:xfrm>
              <a:off x="5350385" y="4508008"/>
              <a:ext cx="390827" cy="390826"/>
            </a:xfrm>
            <a:prstGeom prst="rect">
              <a:avLst/>
            </a:prstGeom>
            <a:noFill/>
            <a:ln>
              <a:noFill/>
            </a:ln>
          </p:spPr>
        </p:pic>
      </p:grpSp>
      <p:cxnSp>
        <p:nvCxnSpPr>
          <p:cNvPr id="157" name="Google Shape;157;p3"/>
          <p:cNvCxnSpPr/>
          <p:nvPr/>
        </p:nvCxnSpPr>
        <p:spPr>
          <a:xfrm>
            <a:off x="3668651" y="3339753"/>
            <a:ext cx="551819" cy="155990"/>
          </a:xfrm>
          <a:prstGeom prst="straightConnector1">
            <a:avLst/>
          </a:prstGeom>
          <a:noFill/>
          <a:ln w="38100" cap="flat" cmpd="sng">
            <a:solidFill>
              <a:srgbClr val="385623"/>
            </a:solidFill>
            <a:prstDash val="solid"/>
            <a:miter lim="800000"/>
            <a:headEnd type="none" w="sm" len="sm"/>
            <a:tailEnd type="triangle" w="lg" len="lg"/>
          </a:ln>
        </p:spPr>
      </p:cxnSp>
      <p:sp>
        <p:nvSpPr>
          <p:cNvPr id="158" name="Google Shape;158;p3"/>
          <p:cNvSpPr/>
          <p:nvPr/>
        </p:nvSpPr>
        <p:spPr>
          <a:xfrm>
            <a:off x="255608" y="5911237"/>
            <a:ext cx="6831037"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baseline="30000">
                <a:solidFill>
                  <a:srgbClr val="262626"/>
                </a:solidFill>
                <a:latin typeface="Calibri"/>
                <a:ea typeface="Calibri"/>
                <a:cs typeface="Calibri"/>
                <a:sym typeface="Calibri"/>
              </a:rPr>
              <a:t>1</a:t>
            </a:r>
            <a:r>
              <a:rPr lang="en-US" sz="1800" b="1" i="0" u="none" strike="noStrike" cap="none">
                <a:solidFill>
                  <a:srgbClr val="262626"/>
                </a:solidFill>
                <a:latin typeface="Calibri"/>
                <a:ea typeface="Calibri"/>
                <a:cs typeface="Calibri"/>
                <a:sym typeface="Calibri"/>
              </a:rPr>
              <a:t>ERDDAP was developed at NOAA/NMFS/SWFSC/ERD by Bob Simons </a:t>
            </a:r>
            <a:endParaRPr sz="1400" b="0" i="0" u="none" strike="noStrike" cap="none">
              <a:solidFill>
                <a:srgbClr val="000000"/>
              </a:solidFill>
              <a:latin typeface="Arial"/>
              <a:ea typeface="Arial"/>
              <a:cs typeface="Arial"/>
              <a:sym typeface="Arial"/>
            </a:endParaRPr>
          </a:p>
        </p:txBody>
      </p:sp>
      <p:grpSp>
        <p:nvGrpSpPr>
          <p:cNvPr id="159" name="Google Shape;159;p3"/>
          <p:cNvGrpSpPr/>
          <p:nvPr/>
        </p:nvGrpSpPr>
        <p:grpSpPr>
          <a:xfrm>
            <a:off x="6687929" y="1467751"/>
            <a:ext cx="6229277" cy="4449726"/>
            <a:chOff x="6217661" y="1167302"/>
            <a:chExt cx="6229277" cy="4449726"/>
          </a:xfrm>
        </p:grpSpPr>
        <p:sp>
          <p:nvSpPr>
            <p:cNvPr id="160" name="Google Shape;160;p3"/>
            <p:cNvSpPr txBox="1"/>
            <p:nvPr/>
          </p:nvSpPr>
          <p:spPr>
            <a:xfrm>
              <a:off x="6373203" y="3647925"/>
              <a:ext cx="5079146" cy="186204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700"/>
                <a:buFont typeface="Arial"/>
                <a:buNone/>
              </a:pPr>
              <a:r>
                <a:rPr lang="en-US" sz="1700" b="1" i="0" u="none" strike="noStrike" cap="none">
                  <a:solidFill>
                    <a:srgbClr val="262626"/>
                  </a:solidFill>
                  <a:latin typeface="Arial Narrow"/>
                  <a:ea typeface="Arial Narrow"/>
                  <a:cs typeface="Arial Narrow"/>
                  <a:sym typeface="Arial Narrow"/>
                </a:rPr>
                <a:t>Over 85 ERDDAPs exist worldwide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1200"/>
                </a:spcBef>
                <a:spcAft>
                  <a:spcPts val="0"/>
                </a:spcAft>
                <a:buClr>
                  <a:srgbClr val="000000"/>
                </a:buClr>
                <a:buSzPts val="1700"/>
                <a:buFont typeface="Arial"/>
                <a:buNone/>
              </a:pPr>
              <a:r>
                <a:rPr lang="en-US" sz="1700" b="1" i="0" u="none" strike="noStrike" cap="none">
                  <a:solidFill>
                    <a:srgbClr val="262626"/>
                  </a:solidFill>
                  <a:latin typeface="Arial Narrow"/>
                  <a:ea typeface="Arial Narrow"/>
                  <a:cs typeface="Arial Narrow"/>
                  <a:sym typeface="Arial Narrow"/>
                </a:rPr>
                <a:t>Over a dozen different ERDDAPs in NOAA </a:t>
              </a:r>
              <a:endParaRPr sz="1400" b="0" i="0" u="none" strike="noStrike" cap="none">
                <a:solidFill>
                  <a:srgbClr val="000000"/>
                </a:solidFill>
                <a:latin typeface="Arial"/>
                <a:ea typeface="Arial"/>
                <a:cs typeface="Arial"/>
                <a:sym typeface="Arial"/>
              </a:endParaRPr>
            </a:p>
            <a:p>
              <a:pPr marL="115888" marR="0" lvl="0" indent="-115888" algn="l" rtl="0">
                <a:lnSpc>
                  <a:spcPct val="100000"/>
                </a:lnSpc>
                <a:spcBef>
                  <a:spcPts val="1200"/>
                </a:spcBef>
                <a:spcAft>
                  <a:spcPts val="0"/>
                </a:spcAft>
                <a:buClr>
                  <a:srgbClr val="000000"/>
                </a:buClr>
                <a:buSzPts val="1700"/>
                <a:buFont typeface="Arial"/>
                <a:buNone/>
              </a:pPr>
              <a:r>
                <a:rPr lang="en-US" sz="1700" b="1" i="0" u="none" strike="noStrike" cap="none">
                  <a:solidFill>
                    <a:srgbClr val="262626"/>
                  </a:solidFill>
                  <a:latin typeface="Arial Narrow"/>
                  <a:ea typeface="Arial Narrow"/>
                  <a:cs typeface="Arial Narrow"/>
                  <a:sym typeface="Arial Narrow"/>
                </a:rPr>
                <a:t>ERDDAP is one of the recommended data servers </a:t>
              </a:r>
              <a:br>
                <a:rPr lang="en-US" sz="1700" b="1" i="0" u="none" strike="noStrike" cap="none">
                  <a:solidFill>
                    <a:srgbClr val="262626"/>
                  </a:solidFill>
                  <a:latin typeface="Arial Narrow"/>
                  <a:ea typeface="Arial Narrow"/>
                  <a:cs typeface="Arial Narrow"/>
                  <a:sym typeface="Arial Narrow"/>
                </a:rPr>
              </a:br>
              <a:r>
                <a:rPr lang="en-US" sz="1700" b="1" i="0" u="none" strike="noStrike" cap="none">
                  <a:solidFill>
                    <a:srgbClr val="262626"/>
                  </a:solidFill>
                  <a:latin typeface="Arial Narrow"/>
                  <a:ea typeface="Arial Narrow"/>
                  <a:cs typeface="Arial Narrow"/>
                  <a:sym typeface="Arial Narrow"/>
                </a:rPr>
                <a:t>in NOAA's Data Access Procedural Directive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1200"/>
                </a:spcBef>
                <a:spcAft>
                  <a:spcPts val="0"/>
                </a:spcAft>
                <a:buClr>
                  <a:srgbClr val="000000"/>
                </a:buClr>
                <a:buSzPts val="1700"/>
                <a:buFont typeface="Arial"/>
                <a:buNone/>
              </a:pPr>
              <a:r>
                <a:rPr lang="en-US" sz="1700" b="1" i="0" u="none" strike="noStrike" cap="none">
                  <a:solidFill>
                    <a:srgbClr val="262626"/>
                  </a:solidFill>
                  <a:latin typeface="Arial Narrow"/>
                  <a:ea typeface="Arial Narrow"/>
                  <a:cs typeface="Arial Narrow"/>
                  <a:sym typeface="Arial Narrow"/>
                </a:rPr>
                <a:t>Search for data across multiple ERDDAPs at erddap.com  </a:t>
              </a:r>
              <a:endParaRPr sz="1400" b="0" i="0" u="none" strike="noStrike" cap="none">
                <a:solidFill>
                  <a:srgbClr val="000000"/>
                </a:solidFill>
                <a:latin typeface="Arial"/>
                <a:ea typeface="Arial"/>
                <a:cs typeface="Arial"/>
                <a:sym typeface="Arial"/>
              </a:endParaRPr>
            </a:p>
          </p:txBody>
        </p:sp>
        <p:sp>
          <p:nvSpPr>
            <p:cNvPr id="161" name="Google Shape;161;p3"/>
            <p:cNvSpPr/>
            <p:nvPr/>
          </p:nvSpPr>
          <p:spPr>
            <a:xfrm>
              <a:off x="6217661" y="1167302"/>
              <a:ext cx="5199141" cy="4449726"/>
            </a:xfrm>
            <a:prstGeom prst="roundRect">
              <a:avLst>
                <a:gd name="adj" fmla="val 6192"/>
              </a:avLst>
            </a:prstGeom>
            <a:noFill/>
            <a:ln w="254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62" name="Google Shape;162;p3"/>
            <p:cNvSpPr/>
            <p:nvPr/>
          </p:nvSpPr>
          <p:spPr>
            <a:xfrm>
              <a:off x="6350938" y="1267277"/>
              <a:ext cx="6096000" cy="238526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700"/>
                <a:buFont typeface="Arial"/>
                <a:buNone/>
              </a:pPr>
              <a:r>
                <a:rPr lang="en-US" sz="1700" b="1" i="0" u="none" strike="noStrike" cap="none">
                  <a:solidFill>
                    <a:srgbClr val="262626"/>
                  </a:solidFill>
                  <a:latin typeface="Arial Narrow"/>
                  <a:ea typeface="Arial Narrow"/>
                  <a:cs typeface="Arial Narrow"/>
                  <a:sym typeface="Arial Narrow"/>
                </a:rPr>
                <a:t>ERDDAP provides a simple, consistent way to: </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600"/>
                </a:spcBef>
                <a:spcAft>
                  <a:spcPts val="0"/>
                </a:spcAft>
                <a:buClr>
                  <a:srgbClr val="262626"/>
                </a:buClr>
                <a:buSzPts val="1700"/>
                <a:buFont typeface="Arial"/>
                <a:buChar char="•"/>
              </a:pPr>
              <a:r>
                <a:rPr lang="en-US" sz="1700" b="0" i="0" u="none" strike="noStrike" cap="none">
                  <a:solidFill>
                    <a:srgbClr val="262626"/>
                  </a:solidFill>
                  <a:latin typeface="Arial Narrow"/>
                  <a:ea typeface="Arial Narrow"/>
                  <a:cs typeface="Arial Narrow"/>
                  <a:sym typeface="Arial Narrow"/>
                </a:rPr>
                <a:t>Subset datasets temporally and spatially </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600"/>
                </a:spcBef>
                <a:spcAft>
                  <a:spcPts val="0"/>
                </a:spcAft>
                <a:buClr>
                  <a:schemeClr val="dk1"/>
                </a:buClr>
                <a:buSzPts val="1700"/>
                <a:buFont typeface="Arial"/>
                <a:buChar char="•"/>
              </a:pPr>
              <a:r>
                <a:rPr lang="en-US" sz="1700" b="0" i="0" u="none" strike="noStrike" cap="none">
                  <a:solidFill>
                    <a:schemeClr val="dk1"/>
                  </a:solidFill>
                  <a:latin typeface="Arial Narrow"/>
                  <a:ea typeface="Arial Narrow"/>
                  <a:cs typeface="Arial Narrow"/>
                  <a:sym typeface="Arial Narrow"/>
                </a:rPr>
                <a:t>Distribute both gridded and non-gridded (tabular) data</a:t>
              </a:r>
              <a:endParaRPr sz="1700" b="0" i="0" u="none" strike="noStrike" cap="none">
                <a:solidFill>
                  <a:srgbClr val="262626"/>
                </a:solidFill>
                <a:latin typeface="Arial Narrow"/>
                <a:ea typeface="Arial Narrow"/>
                <a:cs typeface="Arial Narrow"/>
                <a:sym typeface="Arial Narrow"/>
              </a:endParaRPr>
            </a:p>
            <a:p>
              <a:pPr marL="285750" marR="0" lvl="0" indent="-285750" algn="l" rtl="0">
                <a:lnSpc>
                  <a:spcPct val="100000"/>
                </a:lnSpc>
                <a:spcBef>
                  <a:spcPts val="600"/>
                </a:spcBef>
                <a:spcAft>
                  <a:spcPts val="0"/>
                </a:spcAft>
                <a:buClr>
                  <a:srgbClr val="262626"/>
                </a:buClr>
                <a:buSzPts val="1700"/>
                <a:buFont typeface="Arial"/>
                <a:buChar char="•"/>
              </a:pPr>
              <a:r>
                <a:rPr lang="en-US" sz="1700" b="0" i="0" u="none" strike="noStrike" cap="none">
                  <a:solidFill>
                    <a:srgbClr val="262626"/>
                  </a:solidFill>
                  <a:latin typeface="Arial Narrow"/>
                  <a:ea typeface="Arial Narrow"/>
                  <a:cs typeface="Arial Narrow"/>
                  <a:sym typeface="Arial Narrow"/>
                </a:rPr>
                <a:t>Download data in &gt; 30 formats </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600"/>
                </a:spcBef>
                <a:spcAft>
                  <a:spcPts val="0"/>
                </a:spcAft>
                <a:buClr>
                  <a:srgbClr val="262626"/>
                </a:buClr>
                <a:buSzPts val="1700"/>
                <a:buFont typeface="Arial"/>
                <a:buChar char="•"/>
              </a:pPr>
              <a:r>
                <a:rPr lang="en-US" sz="1700" b="0" i="0" u="none" strike="noStrike" cap="none">
                  <a:solidFill>
                    <a:srgbClr val="262626"/>
                  </a:solidFill>
                  <a:latin typeface="Arial Narrow"/>
                  <a:ea typeface="Arial Narrow"/>
                  <a:cs typeface="Arial Narrow"/>
                  <a:sym typeface="Arial Narrow"/>
                </a:rPr>
                <a:t>Data requests defined within URLs, allowing:</a:t>
              </a:r>
              <a:endParaRPr sz="1400" b="0" i="0" u="none" strike="noStrike" cap="none">
                <a:solidFill>
                  <a:srgbClr val="000000"/>
                </a:solidFill>
                <a:latin typeface="Arial"/>
                <a:ea typeface="Arial"/>
                <a:cs typeface="Arial"/>
                <a:sym typeface="Arial"/>
              </a:endParaRPr>
            </a:p>
            <a:p>
              <a:pPr marL="742950" marR="0" lvl="1" indent="-285750" algn="l" rtl="0">
                <a:lnSpc>
                  <a:spcPct val="100000"/>
                </a:lnSpc>
                <a:spcBef>
                  <a:spcPts val="600"/>
                </a:spcBef>
                <a:spcAft>
                  <a:spcPts val="0"/>
                </a:spcAft>
                <a:buClr>
                  <a:srgbClr val="262626"/>
                </a:buClr>
                <a:buSzPts val="1700"/>
                <a:buFont typeface="Arial"/>
                <a:buChar char="•"/>
              </a:pPr>
              <a:r>
                <a:rPr lang="en-US" sz="1700" b="0" i="0" u="none" strike="noStrike" cap="none">
                  <a:solidFill>
                    <a:srgbClr val="262626"/>
                  </a:solidFill>
                  <a:latin typeface="Arial Narrow"/>
                  <a:ea typeface="Arial Narrow"/>
                  <a:cs typeface="Arial Narrow"/>
                  <a:sym typeface="Arial Narrow"/>
                </a:rPr>
                <a:t>Access data within analysis tools (R, Matlab, python)</a:t>
              </a:r>
              <a:endParaRPr sz="1400" b="0" i="0" u="none" strike="noStrike" cap="none">
                <a:solidFill>
                  <a:srgbClr val="000000"/>
                </a:solidFill>
                <a:latin typeface="Arial"/>
                <a:ea typeface="Arial"/>
                <a:cs typeface="Arial"/>
                <a:sym typeface="Arial"/>
              </a:endParaRPr>
            </a:p>
            <a:p>
              <a:pPr marL="742950" marR="0" lvl="1" indent="-285750" algn="l" rtl="0">
                <a:lnSpc>
                  <a:spcPct val="100000"/>
                </a:lnSpc>
                <a:spcBef>
                  <a:spcPts val="600"/>
                </a:spcBef>
                <a:spcAft>
                  <a:spcPts val="0"/>
                </a:spcAft>
                <a:buClr>
                  <a:srgbClr val="262626"/>
                </a:buClr>
                <a:buSzPts val="1700"/>
                <a:buFont typeface="Arial"/>
                <a:buChar char="•"/>
              </a:pPr>
              <a:r>
                <a:rPr lang="en-US" sz="1700" b="0" i="0" u="none" strike="noStrike" cap="none">
                  <a:solidFill>
                    <a:srgbClr val="262626"/>
                  </a:solidFill>
                  <a:latin typeface="Arial Narrow"/>
                  <a:ea typeface="Arial Narrow"/>
                  <a:cs typeface="Arial Narrow"/>
                  <a:sym typeface="Arial Narrow"/>
                </a:rPr>
                <a:t>Machine-to-machine data exchange </a:t>
              </a:r>
              <a:endParaRPr sz="1700" b="0" i="0" u="none" strike="noStrike" cap="none">
                <a:solidFill>
                  <a:schemeClr val="dk1"/>
                </a:solidFill>
                <a:latin typeface="Calibri"/>
                <a:ea typeface="Calibri"/>
                <a:cs typeface="Calibri"/>
                <a:sym typeface="Calibri"/>
              </a:endParaRPr>
            </a:p>
          </p:txBody>
        </p:sp>
      </p:grpSp>
      <p:pic>
        <p:nvPicPr>
          <p:cNvPr id="163" name="Google Shape;163;p3"/>
          <p:cNvPicPr preferRelativeResize="0"/>
          <p:nvPr/>
        </p:nvPicPr>
        <p:blipFill rotWithShape="1">
          <a:blip r:embed="rId13">
            <a:alphaModFix/>
          </a:blip>
          <a:srcRect/>
          <a:stretch/>
        </p:blipFill>
        <p:spPr>
          <a:xfrm>
            <a:off x="11226800" y="5892800"/>
            <a:ext cx="812800" cy="812800"/>
          </a:xfrm>
          <a:prstGeom prst="rect">
            <a:avLst/>
          </a:prstGeom>
          <a:noFill/>
          <a:ln>
            <a:noFill/>
          </a:ln>
        </p:spPr>
      </p:pic>
      <p:sp>
        <p:nvSpPr>
          <p:cNvPr id="2" name="Slide Number Placeholder 1">
            <a:extLst>
              <a:ext uri="{FF2B5EF4-FFF2-40B4-BE49-F238E27FC236}">
                <a16:creationId xmlns:a16="http://schemas.microsoft.com/office/drawing/2014/main" id="{7DC15898-092E-4025-B744-2BCDD0B23A6D}"/>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t>3</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63"/>
                                        </p:tgtEl>
                                        <p:attrNameLst>
                                          <p:attrName>style.visibility</p:attrName>
                                        </p:attrNameLst>
                                      </p:cBhvr>
                                      <p:to>
                                        <p:strVal val="visible"/>
                                      </p:to>
                                    </p:set>
                                    <p:animEffect transition="in" filter="fade">
                                      <p:cBhvr>
                                        <p:cTn id="7" dur="1"/>
                                        <p:tgtEl>
                                          <p:spTgt spid="1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4"/>
          <p:cNvSpPr txBox="1">
            <a:spLocks noGrp="1"/>
          </p:cNvSpPr>
          <p:nvPr>
            <p:ph type="title"/>
          </p:nvPr>
        </p:nvSpPr>
        <p:spPr>
          <a:xfrm>
            <a:off x="266700" y="-20587"/>
            <a:ext cx="122301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E4E79"/>
              </a:buClr>
              <a:buSzPts val="3000"/>
              <a:buFont typeface="Arial Narrow"/>
              <a:buNone/>
            </a:pPr>
            <a:r>
              <a:rPr lang="en-US" sz="3000">
                <a:latin typeface="Arial Narrow"/>
                <a:ea typeface="Arial Narrow"/>
                <a:cs typeface="Arial Narrow"/>
                <a:sym typeface="Arial Narrow"/>
              </a:rPr>
              <a:t>NOAA/ERD ERDDAP contains &gt; 1000 satellite datasets</a:t>
            </a:r>
            <a:endParaRPr/>
          </a:p>
        </p:txBody>
      </p:sp>
      <p:sp>
        <p:nvSpPr>
          <p:cNvPr id="171" name="Google Shape;171;p4"/>
          <p:cNvSpPr txBox="1">
            <a:spLocks noGrp="1"/>
          </p:cNvSpPr>
          <p:nvPr>
            <p:ph type="ftr" idx="11"/>
          </p:nvPr>
        </p:nvSpPr>
        <p:spPr>
          <a:xfrm>
            <a:off x="1221458" y="6441410"/>
            <a:ext cx="9369343"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latin typeface="Arial"/>
                <a:ea typeface="Arial"/>
                <a:cs typeface="Arial"/>
                <a:sym typeface="Arial"/>
              </a:rPr>
              <a:t>CoastWatch Satellite Course                                           http://coastwatch.noaa.gov</a:t>
            </a:r>
            <a:endParaRPr>
              <a:latin typeface="Arial"/>
              <a:ea typeface="Arial"/>
              <a:cs typeface="Arial"/>
              <a:sym typeface="Arial"/>
            </a:endParaRPr>
          </a:p>
        </p:txBody>
      </p:sp>
      <p:grpSp>
        <p:nvGrpSpPr>
          <p:cNvPr id="172" name="Google Shape;172;p4"/>
          <p:cNvGrpSpPr/>
          <p:nvPr/>
        </p:nvGrpSpPr>
        <p:grpSpPr>
          <a:xfrm>
            <a:off x="1873340" y="3824546"/>
            <a:ext cx="3477083" cy="2506995"/>
            <a:chOff x="404526" y="1807922"/>
            <a:chExt cx="3477083" cy="2506995"/>
          </a:xfrm>
        </p:grpSpPr>
        <p:sp>
          <p:nvSpPr>
            <p:cNvPr id="173" name="Google Shape;173;p4"/>
            <p:cNvSpPr txBox="1"/>
            <p:nvPr/>
          </p:nvSpPr>
          <p:spPr>
            <a:xfrm>
              <a:off x="482574" y="3391587"/>
              <a:ext cx="3201069" cy="92333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1" i="0" u="none" strike="noStrike" cap="none">
                  <a:solidFill>
                    <a:srgbClr val="3F3F3F"/>
                  </a:solidFill>
                  <a:latin typeface="Arial Narrow"/>
                  <a:ea typeface="Arial Narrow"/>
                  <a:cs typeface="Arial Narrow"/>
                  <a:sym typeface="Arial Narrow"/>
                </a:rPr>
                <a:t>Surface Winds</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800"/>
                <a:buFont typeface="Arial"/>
                <a:buNone/>
              </a:pPr>
              <a:r>
                <a:rPr lang="en-US" sz="1800" b="1" i="0" u="none" strike="noStrike" cap="none">
                  <a:solidFill>
                    <a:srgbClr val="3F3F3F"/>
                  </a:solidFill>
                  <a:latin typeface="Arial Narrow"/>
                  <a:ea typeface="Arial Narrow"/>
                  <a:cs typeface="Arial Narrow"/>
                  <a:sym typeface="Arial Narrow"/>
                </a:rPr>
                <a:t>Sea Surface Salinity</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800"/>
                <a:buFont typeface="Arial"/>
                <a:buNone/>
              </a:pPr>
              <a:r>
                <a:rPr lang="en-US" sz="1800" b="1" i="0" u="none" strike="noStrike" cap="none">
                  <a:solidFill>
                    <a:srgbClr val="3F3F3F"/>
                  </a:solidFill>
                  <a:latin typeface="Arial Narrow"/>
                  <a:ea typeface="Arial Narrow"/>
                  <a:cs typeface="Arial Narrow"/>
                  <a:sym typeface="Arial Narrow"/>
                </a:rPr>
                <a:t>Sea Surface Height and Anomaly </a:t>
              </a:r>
              <a:endParaRPr sz="1400" b="0" i="0" u="none" strike="noStrike" cap="none">
                <a:solidFill>
                  <a:srgbClr val="000000"/>
                </a:solidFill>
                <a:latin typeface="Arial"/>
                <a:ea typeface="Arial"/>
                <a:cs typeface="Arial"/>
                <a:sym typeface="Arial"/>
              </a:endParaRPr>
            </a:p>
          </p:txBody>
        </p:sp>
        <p:pic>
          <p:nvPicPr>
            <p:cNvPr id="174" name="Google Shape;174;p4"/>
            <p:cNvPicPr preferRelativeResize="0"/>
            <p:nvPr/>
          </p:nvPicPr>
          <p:blipFill rotWithShape="1">
            <a:blip r:embed="rId3">
              <a:alphaModFix/>
            </a:blip>
            <a:srcRect l="53985" t="11896" r="3965" b="13011"/>
            <a:stretch/>
          </p:blipFill>
          <p:spPr>
            <a:xfrm rot="-1130006">
              <a:off x="592470" y="1996269"/>
              <a:ext cx="1398473" cy="1396333"/>
            </a:xfrm>
            <a:prstGeom prst="rect">
              <a:avLst/>
            </a:prstGeom>
            <a:noFill/>
            <a:ln w="31750" cap="flat" cmpd="sng">
              <a:solidFill>
                <a:schemeClr val="dk1"/>
              </a:solidFill>
              <a:prstDash val="solid"/>
              <a:round/>
              <a:headEnd type="none" w="sm" len="sm"/>
              <a:tailEnd type="none" w="sm" len="sm"/>
            </a:ln>
          </p:spPr>
        </p:pic>
        <p:pic>
          <p:nvPicPr>
            <p:cNvPr id="175" name="Google Shape;175;p4"/>
            <p:cNvPicPr preferRelativeResize="0"/>
            <p:nvPr/>
          </p:nvPicPr>
          <p:blipFill rotWithShape="1">
            <a:blip r:embed="rId4">
              <a:alphaModFix/>
            </a:blip>
            <a:srcRect l="6563" t="4628" r="8107" b="19926"/>
            <a:stretch/>
          </p:blipFill>
          <p:spPr>
            <a:xfrm>
              <a:off x="1574005" y="1863113"/>
              <a:ext cx="1405854" cy="1381093"/>
            </a:xfrm>
            <a:prstGeom prst="rect">
              <a:avLst/>
            </a:prstGeom>
            <a:noFill/>
            <a:ln w="38100" cap="flat" cmpd="sng">
              <a:solidFill>
                <a:srgbClr val="0C0C0C"/>
              </a:solidFill>
              <a:prstDash val="solid"/>
              <a:round/>
              <a:headEnd type="none" w="sm" len="sm"/>
              <a:tailEnd type="none" w="sm" len="sm"/>
            </a:ln>
          </p:spPr>
        </p:pic>
        <p:pic>
          <p:nvPicPr>
            <p:cNvPr id="176" name="Google Shape;176;p4"/>
            <p:cNvPicPr preferRelativeResize="0"/>
            <p:nvPr/>
          </p:nvPicPr>
          <p:blipFill rotWithShape="1">
            <a:blip r:embed="rId5">
              <a:alphaModFix/>
            </a:blip>
            <a:srcRect l="7368" t="4368" r="8107" b="18474"/>
            <a:stretch/>
          </p:blipFill>
          <p:spPr>
            <a:xfrm rot="1036079">
              <a:off x="2308523" y="2101429"/>
              <a:ext cx="1398472" cy="1388829"/>
            </a:xfrm>
            <a:prstGeom prst="rect">
              <a:avLst/>
            </a:prstGeom>
            <a:noFill/>
            <a:ln w="38100" cap="flat" cmpd="sng">
              <a:solidFill>
                <a:srgbClr val="0C0C0C"/>
              </a:solidFill>
              <a:prstDash val="solid"/>
              <a:round/>
              <a:headEnd type="none" w="sm" len="sm"/>
              <a:tailEnd type="none" w="sm" len="sm"/>
            </a:ln>
          </p:spPr>
        </p:pic>
      </p:grpSp>
      <p:sp>
        <p:nvSpPr>
          <p:cNvPr id="177" name="Google Shape;177;p4"/>
          <p:cNvSpPr/>
          <p:nvPr/>
        </p:nvSpPr>
        <p:spPr>
          <a:xfrm>
            <a:off x="3974236" y="3025124"/>
            <a:ext cx="1655902" cy="684803"/>
          </a:xfrm>
          <a:prstGeom prst="rect">
            <a:avLst/>
          </a:prstGeom>
          <a:noFill/>
          <a:ln>
            <a:noFill/>
          </a:ln>
        </p:spPr>
        <p:txBody>
          <a:bodyPr spcFirstLastPara="1" wrap="square" lIns="91425" tIns="45700" rIns="91425" bIns="45700" anchor="t" anchorCtr="0">
            <a:spAutoFit/>
          </a:bodyPr>
          <a:lstStyle/>
          <a:p>
            <a:pPr marL="233363" marR="0" lvl="0" indent="0" algn="ctr" rtl="0">
              <a:lnSpc>
                <a:spcPct val="100000"/>
              </a:lnSpc>
              <a:spcBef>
                <a:spcPts val="0"/>
              </a:spcBef>
              <a:spcAft>
                <a:spcPts val="0"/>
              </a:spcAft>
              <a:buClr>
                <a:srgbClr val="000000"/>
              </a:buClr>
              <a:buSzPts val="1800"/>
              <a:buFont typeface="Arial"/>
              <a:buNone/>
            </a:pPr>
            <a:r>
              <a:rPr lang="en-US" sz="1800" b="1" i="0" u="none" strike="noStrike" cap="none">
                <a:solidFill>
                  <a:srgbClr val="3F3F3F"/>
                </a:solidFill>
                <a:latin typeface="Calibri"/>
                <a:ea typeface="Calibri"/>
                <a:cs typeface="Calibri"/>
                <a:sym typeface="Calibri"/>
              </a:rPr>
              <a:t>SST</a:t>
            </a:r>
            <a:endParaRPr sz="1400" b="0" i="0" u="none" strike="noStrike" cap="none">
              <a:solidFill>
                <a:srgbClr val="000000"/>
              </a:solidFill>
              <a:latin typeface="Arial"/>
              <a:ea typeface="Arial"/>
              <a:cs typeface="Arial"/>
              <a:sym typeface="Arial"/>
            </a:endParaRPr>
          </a:p>
          <a:p>
            <a:pPr marL="233363" marR="0" lvl="0" indent="0" algn="ctr" rtl="0">
              <a:lnSpc>
                <a:spcPct val="100000"/>
              </a:lnSpc>
              <a:spcBef>
                <a:spcPts val="300"/>
              </a:spcBef>
              <a:spcAft>
                <a:spcPts val="0"/>
              </a:spcAft>
              <a:buClr>
                <a:srgbClr val="000000"/>
              </a:buClr>
              <a:buSzPts val="1800"/>
              <a:buFont typeface="Arial"/>
              <a:buNone/>
            </a:pPr>
            <a:r>
              <a:rPr lang="en-US" sz="1800" b="1" i="0" u="none" strike="noStrike" cap="none">
                <a:solidFill>
                  <a:srgbClr val="3F3F3F"/>
                </a:solidFill>
                <a:latin typeface="Calibri"/>
                <a:ea typeface="Calibri"/>
                <a:cs typeface="Calibri"/>
                <a:sym typeface="Calibri"/>
              </a:rPr>
              <a:t>SST Anomaly</a:t>
            </a:r>
            <a:endParaRPr sz="1400" b="0" i="0" u="none" strike="noStrike" cap="none">
              <a:solidFill>
                <a:srgbClr val="000000"/>
              </a:solidFill>
              <a:latin typeface="Arial"/>
              <a:ea typeface="Arial"/>
              <a:cs typeface="Arial"/>
              <a:sym typeface="Arial"/>
            </a:endParaRPr>
          </a:p>
        </p:txBody>
      </p:sp>
      <p:sp>
        <p:nvSpPr>
          <p:cNvPr id="178" name="Google Shape;178;p4"/>
          <p:cNvSpPr txBox="1"/>
          <p:nvPr/>
        </p:nvSpPr>
        <p:spPr>
          <a:xfrm>
            <a:off x="965488" y="3026894"/>
            <a:ext cx="2151358" cy="684803"/>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1" i="0" u="none" strike="noStrike" cap="none">
                <a:solidFill>
                  <a:srgbClr val="3F3F3F"/>
                </a:solidFill>
                <a:latin typeface="Calibri"/>
                <a:ea typeface="Calibri"/>
                <a:cs typeface="Calibri"/>
                <a:sym typeface="Calibri"/>
              </a:rPr>
              <a:t>Chlorophyll</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300"/>
              </a:spcBef>
              <a:spcAft>
                <a:spcPts val="0"/>
              </a:spcAft>
              <a:buClr>
                <a:srgbClr val="000000"/>
              </a:buClr>
              <a:buSzPts val="1800"/>
              <a:buFont typeface="Arial"/>
              <a:buNone/>
            </a:pPr>
            <a:r>
              <a:rPr lang="en-US" sz="1800" b="1" i="0" u="none" strike="noStrike" cap="none">
                <a:solidFill>
                  <a:srgbClr val="3F3F3F"/>
                </a:solidFill>
                <a:latin typeface="Calibri"/>
                <a:ea typeface="Calibri"/>
                <a:cs typeface="Calibri"/>
                <a:sym typeface="Calibri"/>
              </a:rPr>
              <a:t>Primary Productivity</a:t>
            </a:r>
            <a:endParaRPr sz="1400" b="0" i="0" u="none" strike="noStrike" cap="none">
              <a:solidFill>
                <a:srgbClr val="000000"/>
              </a:solidFill>
              <a:latin typeface="Arial"/>
              <a:ea typeface="Arial"/>
              <a:cs typeface="Arial"/>
              <a:sym typeface="Arial"/>
            </a:endParaRPr>
          </a:p>
        </p:txBody>
      </p:sp>
      <p:pic>
        <p:nvPicPr>
          <p:cNvPr id="179" name="Google Shape;179;p4"/>
          <p:cNvPicPr preferRelativeResize="0"/>
          <p:nvPr/>
        </p:nvPicPr>
        <p:blipFill rotWithShape="1">
          <a:blip r:embed="rId6">
            <a:alphaModFix/>
          </a:blip>
          <a:srcRect l="9717" t="7728" r="9920" b="30754"/>
          <a:stretch/>
        </p:blipFill>
        <p:spPr>
          <a:xfrm>
            <a:off x="1374687" y="1434007"/>
            <a:ext cx="1621814" cy="1517377"/>
          </a:xfrm>
          <a:prstGeom prst="rect">
            <a:avLst/>
          </a:prstGeom>
          <a:noFill/>
          <a:ln w="38100" cap="flat" cmpd="sng">
            <a:solidFill>
              <a:schemeClr val="dk1"/>
            </a:solidFill>
            <a:prstDash val="solid"/>
            <a:round/>
            <a:headEnd type="none" w="sm" len="sm"/>
            <a:tailEnd type="none" w="sm" len="sm"/>
          </a:ln>
        </p:spPr>
      </p:pic>
      <p:pic>
        <p:nvPicPr>
          <p:cNvPr id="180" name="Google Shape;180;p4"/>
          <p:cNvPicPr preferRelativeResize="0"/>
          <p:nvPr/>
        </p:nvPicPr>
        <p:blipFill rotWithShape="1">
          <a:blip r:embed="rId7">
            <a:alphaModFix/>
          </a:blip>
          <a:srcRect l="6645" t="5268" r="9814" b="27057"/>
          <a:stretch/>
        </p:blipFill>
        <p:spPr>
          <a:xfrm rot="-328032">
            <a:off x="3921887" y="1522820"/>
            <a:ext cx="1388146" cy="1324561"/>
          </a:xfrm>
          <a:prstGeom prst="rect">
            <a:avLst/>
          </a:prstGeom>
          <a:noFill/>
          <a:ln w="38100" cap="flat" cmpd="sng">
            <a:solidFill>
              <a:srgbClr val="262626"/>
            </a:solidFill>
            <a:prstDash val="solid"/>
            <a:round/>
            <a:headEnd type="none" w="sm" len="sm"/>
            <a:tailEnd type="none" w="sm" len="sm"/>
          </a:ln>
        </p:spPr>
      </p:pic>
      <p:pic>
        <p:nvPicPr>
          <p:cNvPr id="181" name="Google Shape;181;p4"/>
          <p:cNvPicPr preferRelativeResize="0"/>
          <p:nvPr/>
        </p:nvPicPr>
        <p:blipFill rotWithShape="1">
          <a:blip r:embed="rId8">
            <a:alphaModFix/>
          </a:blip>
          <a:srcRect l="5692" t="4937" r="8692" b="25375"/>
          <a:stretch/>
        </p:blipFill>
        <p:spPr>
          <a:xfrm rot="1519790">
            <a:off x="4876051" y="1576916"/>
            <a:ext cx="1406922" cy="1272406"/>
          </a:xfrm>
          <a:prstGeom prst="rect">
            <a:avLst/>
          </a:prstGeom>
          <a:noFill/>
          <a:ln w="38100" cap="flat" cmpd="sng">
            <a:solidFill>
              <a:srgbClr val="262626"/>
            </a:solidFill>
            <a:prstDash val="solid"/>
            <a:round/>
            <a:headEnd type="none" w="sm" len="sm"/>
            <a:tailEnd type="none" w="sm" len="sm"/>
          </a:ln>
        </p:spPr>
      </p:pic>
      <p:sp>
        <p:nvSpPr>
          <p:cNvPr id="182" name="Google Shape;182;p4"/>
          <p:cNvSpPr/>
          <p:nvPr/>
        </p:nvSpPr>
        <p:spPr>
          <a:xfrm>
            <a:off x="6536493" y="2539378"/>
            <a:ext cx="5727984" cy="1661993"/>
          </a:xfrm>
          <a:prstGeom prst="rect">
            <a:avLst/>
          </a:prstGeom>
          <a:noFill/>
          <a:ln>
            <a:noFill/>
          </a:ln>
        </p:spPr>
        <p:txBody>
          <a:bodyPr spcFirstLastPara="1" wrap="square" lIns="91425" tIns="45700" rIns="91425" bIns="45700" anchor="t" anchorCtr="0">
            <a:spAutoFit/>
          </a:bodyPr>
          <a:lstStyle/>
          <a:p>
            <a:pPr marL="342900" marR="0" lvl="0" indent="-342900" algn="l" rtl="0">
              <a:lnSpc>
                <a:spcPct val="100000"/>
              </a:lnSpc>
              <a:spcBef>
                <a:spcPts val="0"/>
              </a:spcBef>
              <a:spcAft>
                <a:spcPts val="0"/>
              </a:spcAft>
              <a:buClr>
                <a:srgbClr val="262626"/>
              </a:buClr>
              <a:buSzPts val="1800"/>
              <a:buFont typeface="Arial"/>
              <a:buChar char="•"/>
            </a:pPr>
            <a:r>
              <a:rPr lang="en-US" sz="1800" b="0" i="0" u="none" strike="noStrike" cap="none">
                <a:solidFill>
                  <a:srgbClr val="262626"/>
                </a:solidFill>
                <a:latin typeface="Arial"/>
                <a:ea typeface="Arial"/>
                <a:cs typeface="Arial"/>
                <a:sym typeface="Arial"/>
              </a:rPr>
              <a:t>Daily, weekly, and monthly composites</a:t>
            </a:r>
            <a:endParaRPr sz="1400" b="0" i="0" u="none" strike="noStrike" cap="none">
              <a:solidFill>
                <a:srgbClr val="000000"/>
              </a:solidFill>
              <a:latin typeface="Arial"/>
              <a:ea typeface="Arial"/>
              <a:cs typeface="Arial"/>
              <a:sym typeface="Arial"/>
            </a:endParaRPr>
          </a:p>
          <a:p>
            <a:pPr marL="342900" marR="0" lvl="0" indent="-342900" algn="l" rtl="0">
              <a:lnSpc>
                <a:spcPct val="100000"/>
              </a:lnSpc>
              <a:spcBef>
                <a:spcPts val="1200"/>
              </a:spcBef>
              <a:spcAft>
                <a:spcPts val="0"/>
              </a:spcAft>
              <a:buClr>
                <a:srgbClr val="262626"/>
              </a:buClr>
              <a:buSzPts val="1800"/>
              <a:buFont typeface="Arial"/>
              <a:buChar char="•"/>
            </a:pPr>
            <a:r>
              <a:rPr lang="en-US" sz="1800" b="0" i="0" u="none" strike="noStrike" cap="none">
                <a:solidFill>
                  <a:srgbClr val="262626"/>
                </a:solidFill>
                <a:latin typeface="Arial"/>
                <a:ea typeface="Arial"/>
                <a:cs typeface="Arial"/>
                <a:sym typeface="Arial"/>
              </a:rPr>
              <a:t>Blended products</a:t>
            </a:r>
            <a:endParaRPr sz="1400" b="0" i="0" u="none" strike="noStrike" cap="none">
              <a:solidFill>
                <a:srgbClr val="000000"/>
              </a:solidFill>
              <a:latin typeface="Arial"/>
              <a:ea typeface="Arial"/>
              <a:cs typeface="Arial"/>
              <a:sym typeface="Arial"/>
            </a:endParaRPr>
          </a:p>
          <a:p>
            <a:pPr marL="342900" marR="0" lvl="0" indent="-342900" algn="l" rtl="0">
              <a:lnSpc>
                <a:spcPct val="100000"/>
              </a:lnSpc>
              <a:spcBef>
                <a:spcPts val="1200"/>
              </a:spcBef>
              <a:spcAft>
                <a:spcPts val="0"/>
              </a:spcAft>
              <a:buClr>
                <a:srgbClr val="262626"/>
              </a:buClr>
              <a:buSzPts val="1800"/>
              <a:buFont typeface="Arial"/>
              <a:buChar char="•"/>
            </a:pPr>
            <a:r>
              <a:rPr lang="en-US" sz="1800" b="0" i="0" u="none" strike="noStrike" cap="none">
                <a:solidFill>
                  <a:srgbClr val="262626"/>
                </a:solidFill>
                <a:latin typeface="Arial"/>
                <a:ea typeface="Arial"/>
                <a:cs typeface="Arial"/>
                <a:sym typeface="Arial"/>
              </a:rPr>
              <a:t>Interpolated products (gap free)</a:t>
            </a:r>
            <a:endParaRPr sz="1400" b="0" i="0" u="none" strike="noStrike" cap="none">
              <a:solidFill>
                <a:srgbClr val="000000"/>
              </a:solidFill>
              <a:latin typeface="Arial"/>
              <a:ea typeface="Arial"/>
              <a:cs typeface="Arial"/>
              <a:sym typeface="Arial"/>
            </a:endParaRPr>
          </a:p>
          <a:p>
            <a:pPr marL="342900" marR="0" lvl="0" indent="-342900" algn="l" rtl="0">
              <a:lnSpc>
                <a:spcPct val="100000"/>
              </a:lnSpc>
              <a:spcBef>
                <a:spcPts val="1200"/>
              </a:spcBef>
              <a:spcAft>
                <a:spcPts val="0"/>
              </a:spcAft>
              <a:buClr>
                <a:srgbClr val="262626"/>
              </a:buClr>
              <a:buSzPts val="1800"/>
              <a:buFont typeface="Arial"/>
              <a:buChar char="•"/>
            </a:pPr>
            <a:r>
              <a:rPr lang="en-US" sz="1800" b="0" i="0" u="none" strike="noStrike" cap="none">
                <a:solidFill>
                  <a:srgbClr val="262626"/>
                </a:solidFill>
                <a:latin typeface="Arial"/>
                <a:ea typeface="Arial"/>
                <a:cs typeface="Arial"/>
                <a:sym typeface="Arial"/>
              </a:rPr>
              <a:t>All level 3 or 4 products (i.e. on a regular XY grid) </a:t>
            </a:r>
            <a:endParaRPr sz="1400" b="0" i="0" u="none" strike="noStrike" cap="none">
              <a:solidFill>
                <a:srgbClr val="000000"/>
              </a:solidFill>
              <a:latin typeface="Arial"/>
              <a:ea typeface="Arial"/>
              <a:cs typeface="Arial"/>
              <a:sym typeface="Arial"/>
            </a:endParaRPr>
          </a:p>
        </p:txBody>
      </p:sp>
      <p:sp>
        <p:nvSpPr>
          <p:cNvPr id="183" name="Google Shape;183;p4"/>
          <p:cNvSpPr/>
          <p:nvPr/>
        </p:nvSpPr>
        <p:spPr>
          <a:xfrm>
            <a:off x="6491523" y="2509398"/>
            <a:ext cx="5470628" cy="1807772"/>
          </a:xfrm>
          <a:prstGeom prst="roundRect">
            <a:avLst>
              <a:gd name="adj" fmla="val 16667"/>
            </a:avLst>
          </a:prstGeom>
          <a:noFill/>
          <a:ln w="28575"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84" name="Google Shape;184;p4"/>
          <p:cNvSpPr txBox="1"/>
          <p:nvPr/>
        </p:nvSpPr>
        <p:spPr>
          <a:xfrm>
            <a:off x="7031167" y="1633926"/>
            <a:ext cx="4096763"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dk1"/>
                </a:solidFill>
                <a:latin typeface="Calibri"/>
                <a:ea typeface="Calibri"/>
                <a:cs typeface="Calibri"/>
                <a:sym typeface="Calibri"/>
              </a:rPr>
              <a:t>0.5 – 1 million data requests per day </a:t>
            </a:r>
            <a:endParaRPr sz="1400" b="0" i="0" u="none" strike="noStrike" cap="none">
              <a:solidFill>
                <a:srgbClr val="000000"/>
              </a:solidFill>
              <a:latin typeface="Arial"/>
              <a:ea typeface="Arial"/>
              <a:cs typeface="Arial"/>
              <a:sym typeface="Arial"/>
            </a:endParaRPr>
          </a:p>
        </p:txBody>
      </p:sp>
      <p:sp>
        <p:nvSpPr>
          <p:cNvPr id="185" name="Google Shape;185;p4"/>
          <p:cNvSpPr txBox="1"/>
          <p:nvPr/>
        </p:nvSpPr>
        <p:spPr>
          <a:xfrm>
            <a:off x="6493387" y="5048249"/>
            <a:ext cx="5468764" cy="92333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This ERDDAP is maintained jointly by the </a:t>
            </a:r>
            <a:br>
              <a:rPr lang="en-US" sz="1800" b="0" i="0" u="none" strike="noStrike" cap="none">
                <a:solidFill>
                  <a:schemeClr val="dk1"/>
                </a:solidFill>
                <a:latin typeface="Calibri"/>
                <a:ea typeface="Calibri"/>
                <a:cs typeface="Calibri"/>
                <a:sym typeface="Calibri"/>
              </a:rPr>
            </a:br>
            <a:r>
              <a:rPr lang="en-US" sz="1800" b="0" i="0" u="none" strike="noStrike" cap="none">
                <a:solidFill>
                  <a:schemeClr val="accent1"/>
                </a:solidFill>
                <a:latin typeface="Calibri"/>
                <a:ea typeface="Calibri"/>
                <a:cs typeface="Calibri"/>
                <a:sym typeface="Calibri"/>
              </a:rPr>
              <a:t>SWFSC Environmental Research Division </a:t>
            </a:r>
            <a:r>
              <a:rPr lang="en-US" sz="1800" b="0" i="0" u="none" strike="noStrike" cap="none">
                <a:solidFill>
                  <a:schemeClr val="dk1"/>
                </a:solidFill>
                <a:latin typeface="Calibri"/>
                <a:ea typeface="Calibri"/>
                <a:cs typeface="Calibri"/>
                <a:sym typeface="Calibri"/>
              </a:rPr>
              <a:t>and the </a:t>
            </a:r>
            <a:br>
              <a:rPr lang="en-US" sz="1800" b="0" i="0" u="none" strike="noStrike" cap="none">
                <a:solidFill>
                  <a:schemeClr val="dk1"/>
                </a:solidFill>
                <a:latin typeface="Calibri"/>
                <a:ea typeface="Calibri"/>
                <a:cs typeface="Calibri"/>
                <a:sym typeface="Calibri"/>
              </a:rPr>
            </a:br>
            <a:r>
              <a:rPr lang="en-US" sz="1800" b="0" i="0" u="none" strike="noStrike" cap="none">
                <a:solidFill>
                  <a:schemeClr val="accent1"/>
                </a:solidFill>
                <a:latin typeface="Calibri"/>
                <a:ea typeface="Calibri"/>
                <a:cs typeface="Calibri"/>
                <a:sym typeface="Calibri"/>
              </a:rPr>
              <a:t>West Coast Node(WCN)  of NOAA’s CoastWatch </a:t>
            </a:r>
            <a:r>
              <a:rPr lang="en-US" sz="1800" b="0" i="0" u="none" strike="noStrike" cap="none">
                <a:solidFill>
                  <a:schemeClr val="dk1"/>
                </a:solidFill>
                <a:latin typeface="Calibri"/>
                <a:ea typeface="Calibri"/>
                <a:cs typeface="Calibri"/>
                <a:sym typeface="Calibri"/>
              </a:rPr>
              <a:t>program </a:t>
            </a:r>
            <a:endParaRPr sz="1400" b="0" i="0" u="none" strike="noStrike" cap="none">
              <a:solidFill>
                <a:srgbClr val="000000"/>
              </a:solidFill>
              <a:latin typeface="Arial"/>
              <a:ea typeface="Arial"/>
              <a:cs typeface="Arial"/>
              <a:sym typeface="Arial"/>
            </a:endParaRPr>
          </a:p>
        </p:txBody>
      </p:sp>
      <p:pic>
        <p:nvPicPr>
          <p:cNvPr id="186" name="Google Shape;186;p4"/>
          <p:cNvPicPr preferRelativeResize="0"/>
          <p:nvPr/>
        </p:nvPicPr>
        <p:blipFill rotWithShape="1">
          <a:blip r:embed="rId9">
            <a:alphaModFix/>
          </a:blip>
          <a:srcRect/>
          <a:stretch/>
        </p:blipFill>
        <p:spPr>
          <a:xfrm>
            <a:off x="11226800" y="5892800"/>
            <a:ext cx="812800" cy="812800"/>
          </a:xfrm>
          <a:prstGeom prst="rect">
            <a:avLst/>
          </a:prstGeom>
          <a:noFill/>
          <a:ln>
            <a:noFill/>
          </a:ln>
        </p:spPr>
      </p:pic>
      <p:sp>
        <p:nvSpPr>
          <p:cNvPr id="2" name="Slide Number Placeholder 1">
            <a:extLst>
              <a:ext uri="{FF2B5EF4-FFF2-40B4-BE49-F238E27FC236}">
                <a16:creationId xmlns:a16="http://schemas.microsoft.com/office/drawing/2014/main" id="{8F01B50B-AB2C-4098-97DE-4F579F196045}"/>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t>4</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86"/>
                                        </p:tgtEl>
                                        <p:attrNameLst>
                                          <p:attrName>style.visibility</p:attrName>
                                        </p:attrNameLst>
                                      </p:cBhvr>
                                      <p:to>
                                        <p:strVal val="visible"/>
                                      </p:to>
                                    </p:set>
                                    <p:animEffect transition="in" filter="fade">
                                      <p:cBhvr>
                                        <p:cTn id="7" dur="1"/>
                                        <p:tgtEl>
                                          <p:spTgt spid="1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5"/>
          <p:cNvSpPr txBox="1">
            <a:spLocks noGrp="1"/>
          </p:cNvSpPr>
          <p:nvPr>
            <p:ph type="title"/>
          </p:nvPr>
        </p:nvSpPr>
        <p:spPr>
          <a:xfrm>
            <a:off x="528298" y="11557"/>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E4E79"/>
              </a:buClr>
              <a:buSzPts val="3200"/>
              <a:buFont typeface="Arial Narrow"/>
              <a:buNone/>
            </a:pPr>
            <a:r>
              <a:rPr lang="en-US"/>
              <a:t>ERD ERDDAP data catalog has &gt;400 non-satellite datasets</a:t>
            </a:r>
            <a:endParaRPr/>
          </a:p>
        </p:txBody>
      </p:sp>
      <p:sp>
        <p:nvSpPr>
          <p:cNvPr id="194" name="Google Shape;194;p5"/>
          <p:cNvSpPr txBox="1">
            <a:spLocks noGrp="1"/>
          </p:cNvSpPr>
          <p:nvPr>
            <p:ph type="ftr" idx="11"/>
          </p:nvPr>
        </p:nvSpPr>
        <p:spPr>
          <a:xfrm>
            <a:off x="1221458" y="6441410"/>
            <a:ext cx="9369343"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CoastWatch Satellite Course                                           http://coastwatch.noaa.gov</a:t>
            </a:r>
            <a:endParaRPr/>
          </a:p>
        </p:txBody>
      </p:sp>
      <p:sp>
        <p:nvSpPr>
          <p:cNvPr id="195" name="Google Shape;195;p5"/>
          <p:cNvSpPr txBox="1"/>
          <p:nvPr/>
        </p:nvSpPr>
        <p:spPr>
          <a:xfrm>
            <a:off x="4197515" y="1047351"/>
            <a:ext cx="3729433" cy="4944430"/>
          </a:xfrm>
          <a:prstGeom prst="rect">
            <a:avLst/>
          </a:prstGeom>
          <a:noFill/>
          <a:ln>
            <a:noFill/>
          </a:ln>
        </p:spPr>
        <p:txBody>
          <a:bodyPr spcFirstLastPara="1" wrap="square" lIns="91425" tIns="45700" rIns="91425" bIns="45700" anchor="t" anchorCtr="0">
            <a:spAutoFit/>
          </a:bodyPr>
          <a:lstStyle/>
          <a:p>
            <a:pPr marL="0" marR="0" lvl="0" indent="0" algn="l" rtl="0">
              <a:lnSpc>
                <a:spcPct val="110000"/>
              </a:lnSpc>
              <a:spcBef>
                <a:spcPts val="0"/>
              </a:spcBef>
              <a:spcAft>
                <a:spcPts val="0"/>
              </a:spcAft>
              <a:buClr>
                <a:srgbClr val="000000"/>
              </a:buClr>
              <a:buSzPts val="1800"/>
              <a:buFont typeface="Arial"/>
              <a:buNone/>
            </a:pPr>
            <a:r>
              <a:rPr lang="en-US" sz="1800" b="1" i="0" u="none" strike="noStrike" cap="none">
                <a:solidFill>
                  <a:srgbClr val="262626"/>
                </a:solidFill>
                <a:latin typeface="Arial"/>
                <a:ea typeface="Arial"/>
                <a:cs typeface="Arial"/>
                <a:sym typeface="Arial"/>
              </a:rPr>
              <a:t>Field Sampling</a:t>
            </a:r>
            <a:endParaRPr sz="1400" b="0" i="0" u="none" strike="noStrike" cap="none">
              <a:solidFill>
                <a:srgbClr val="000000"/>
              </a:solidFill>
              <a:latin typeface="Arial"/>
              <a:ea typeface="Arial"/>
              <a:cs typeface="Arial"/>
              <a:sym typeface="Arial"/>
            </a:endParaRPr>
          </a:p>
          <a:p>
            <a:pPr marL="301625" marR="0" lvl="0" indent="-285750" algn="l" rtl="0">
              <a:lnSpc>
                <a:spcPct val="110000"/>
              </a:lnSpc>
              <a:spcBef>
                <a:spcPts val="900"/>
              </a:spcBef>
              <a:spcAft>
                <a:spcPts val="0"/>
              </a:spcAft>
              <a:buClr>
                <a:srgbClr val="262626"/>
              </a:buClr>
              <a:buSzPts val="1600"/>
              <a:buFont typeface="Arial"/>
              <a:buChar char="•"/>
            </a:pPr>
            <a:r>
              <a:rPr lang="en-US" sz="1600" b="0" i="0" u="none" strike="noStrike" cap="none">
                <a:solidFill>
                  <a:srgbClr val="262626"/>
                </a:solidFill>
                <a:latin typeface="Arial"/>
                <a:ea typeface="Arial"/>
                <a:cs typeface="Arial"/>
                <a:sym typeface="Arial"/>
              </a:rPr>
              <a:t>CalCOFI </a:t>
            </a:r>
            <a:endParaRPr sz="1400" b="0" i="0" u="none" strike="noStrike" cap="none">
              <a:solidFill>
                <a:srgbClr val="000000"/>
              </a:solidFill>
              <a:latin typeface="Arial"/>
              <a:ea typeface="Arial"/>
              <a:cs typeface="Arial"/>
              <a:sym typeface="Arial"/>
            </a:endParaRPr>
          </a:p>
          <a:p>
            <a:pPr marL="301625" marR="0" lvl="0" indent="-285750" algn="l" rtl="0">
              <a:lnSpc>
                <a:spcPct val="110000"/>
              </a:lnSpc>
              <a:spcBef>
                <a:spcPts val="900"/>
              </a:spcBef>
              <a:spcAft>
                <a:spcPts val="0"/>
              </a:spcAft>
              <a:buClr>
                <a:srgbClr val="262626"/>
              </a:buClr>
              <a:buSzPts val="1600"/>
              <a:buFont typeface="Arial"/>
              <a:buChar char="•"/>
            </a:pPr>
            <a:r>
              <a:rPr lang="en-US" sz="1600" b="0" i="0" u="none" strike="noStrike" cap="none">
                <a:solidFill>
                  <a:srgbClr val="262626"/>
                </a:solidFill>
                <a:latin typeface="Arial"/>
                <a:ea typeface="Arial"/>
                <a:cs typeface="Arial"/>
                <a:sym typeface="Arial"/>
              </a:rPr>
              <a:t>California Fish Landings </a:t>
            </a:r>
            <a:endParaRPr sz="1400" b="0" i="0" u="none" strike="noStrike" cap="none">
              <a:solidFill>
                <a:srgbClr val="000000"/>
              </a:solidFill>
              <a:latin typeface="Arial"/>
              <a:ea typeface="Arial"/>
              <a:cs typeface="Arial"/>
              <a:sym typeface="Arial"/>
            </a:endParaRPr>
          </a:p>
          <a:p>
            <a:pPr marL="301625" marR="0" lvl="0" indent="-285750" algn="l" rtl="0">
              <a:lnSpc>
                <a:spcPct val="110000"/>
              </a:lnSpc>
              <a:spcBef>
                <a:spcPts val="900"/>
              </a:spcBef>
              <a:spcAft>
                <a:spcPts val="0"/>
              </a:spcAft>
              <a:buClr>
                <a:srgbClr val="262626"/>
              </a:buClr>
              <a:buSzPts val="1600"/>
              <a:buFont typeface="Arial"/>
              <a:buChar char="•"/>
            </a:pPr>
            <a:r>
              <a:rPr lang="en-US" sz="1600" b="0" i="0" u="none" strike="noStrike" cap="none">
                <a:solidFill>
                  <a:srgbClr val="262626"/>
                </a:solidFill>
                <a:latin typeface="Arial"/>
                <a:ea typeface="Arial"/>
                <a:cs typeface="Arial"/>
                <a:sym typeface="Arial"/>
              </a:rPr>
              <a:t>Farallon Island Seabirds </a:t>
            </a:r>
            <a:endParaRPr sz="1400" b="0" i="0" u="none" strike="noStrike" cap="none">
              <a:solidFill>
                <a:srgbClr val="000000"/>
              </a:solidFill>
              <a:latin typeface="Arial"/>
              <a:ea typeface="Arial"/>
              <a:cs typeface="Arial"/>
              <a:sym typeface="Arial"/>
            </a:endParaRPr>
          </a:p>
          <a:p>
            <a:pPr marL="301625" marR="0" lvl="0" indent="-285750" algn="l" rtl="0">
              <a:lnSpc>
                <a:spcPct val="110000"/>
              </a:lnSpc>
              <a:spcBef>
                <a:spcPts val="900"/>
              </a:spcBef>
              <a:spcAft>
                <a:spcPts val="0"/>
              </a:spcAft>
              <a:buClr>
                <a:srgbClr val="262626"/>
              </a:buClr>
              <a:buSzPts val="1600"/>
              <a:buFont typeface="Arial"/>
              <a:buChar char="•"/>
            </a:pPr>
            <a:r>
              <a:rPr lang="en-US" sz="1600" b="0" i="0" u="none" strike="noStrike" cap="none">
                <a:solidFill>
                  <a:srgbClr val="262626"/>
                </a:solidFill>
                <a:latin typeface="Arial"/>
                <a:ea typeface="Arial"/>
                <a:cs typeface="Arial"/>
                <a:sym typeface="Arial"/>
              </a:rPr>
              <a:t>NWFSC Habitat Use </a:t>
            </a:r>
            <a:endParaRPr sz="1400" b="0" i="0" u="none" strike="noStrike" cap="none">
              <a:solidFill>
                <a:srgbClr val="000000"/>
              </a:solidFill>
              <a:latin typeface="Arial"/>
              <a:ea typeface="Arial"/>
              <a:cs typeface="Arial"/>
              <a:sym typeface="Arial"/>
            </a:endParaRPr>
          </a:p>
          <a:p>
            <a:pPr marL="301625" marR="0" lvl="0" indent="-285750" algn="l" rtl="0">
              <a:lnSpc>
                <a:spcPct val="110000"/>
              </a:lnSpc>
              <a:spcBef>
                <a:spcPts val="900"/>
              </a:spcBef>
              <a:spcAft>
                <a:spcPts val="0"/>
              </a:spcAft>
              <a:buClr>
                <a:srgbClr val="262626"/>
              </a:buClr>
              <a:buSzPts val="1600"/>
              <a:buFont typeface="Arial"/>
              <a:buChar char="•"/>
            </a:pPr>
            <a:r>
              <a:rPr lang="en-US" sz="1600" b="0" i="0" u="none" strike="noStrike" cap="none">
                <a:solidFill>
                  <a:srgbClr val="262626"/>
                </a:solidFill>
                <a:latin typeface="Arial"/>
                <a:ea typeface="Arial"/>
                <a:cs typeface="Arial"/>
                <a:sym typeface="Arial"/>
              </a:rPr>
              <a:t>SWFSC Rockfish</a:t>
            </a:r>
            <a:endParaRPr sz="1400" b="0" i="0" u="none" strike="noStrike" cap="none">
              <a:solidFill>
                <a:srgbClr val="000000"/>
              </a:solidFill>
              <a:latin typeface="Arial"/>
              <a:ea typeface="Arial"/>
              <a:cs typeface="Arial"/>
              <a:sym typeface="Arial"/>
            </a:endParaRPr>
          </a:p>
          <a:p>
            <a:pPr marL="15875" marR="0" lvl="0" indent="0" algn="l" rtl="0">
              <a:lnSpc>
                <a:spcPct val="110000"/>
              </a:lnSpc>
              <a:spcBef>
                <a:spcPts val="2100"/>
              </a:spcBef>
              <a:spcAft>
                <a:spcPts val="0"/>
              </a:spcAft>
              <a:buClr>
                <a:srgbClr val="000000"/>
              </a:buClr>
              <a:buSzPts val="1800"/>
              <a:buFont typeface="Arial"/>
              <a:buNone/>
            </a:pPr>
            <a:r>
              <a:rPr lang="en-US" sz="1800" b="1" i="0" u="none" strike="noStrike" cap="none">
                <a:solidFill>
                  <a:srgbClr val="262626"/>
                </a:solidFill>
                <a:latin typeface="Arial"/>
                <a:ea typeface="Arial"/>
                <a:cs typeface="Arial"/>
                <a:sym typeface="Arial"/>
              </a:rPr>
              <a:t>Underway Data </a:t>
            </a:r>
            <a:endParaRPr sz="1400" b="0" i="0" u="none" strike="noStrike" cap="none">
              <a:solidFill>
                <a:srgbClr val="000000"/>
              </a:solidFill>
              <a:latin typeface="Arial"/>
              <a:ea typeface="Arial"/>
              <a:cs typeface="Arial"/>
              <a:sym typeface="Arial"/>
            </a:endParaRPr>
          </a:p>
          <a:p>
            <a:pPr marL="301625" marR="0" lvl="0" indent="-285750" algn="l" rtl="0">
              <a:lnSpc>
                <a:spcPct val="110000"/>
              </a:lnSpc>
              <a:spcBef>
                <a:spcPts val="900"/>
              </a:spcBef>
              <a:spcAft>
                <a:spcPts val="0"/>
              </a:spcAft>
              <a:buClr>
                <a:srgbClr val="262626"/>
              </a:buClr>
              <a:buSzPts val="1600"/>
              <a:buFont typeface="Arial"/>
              <a:buChar char="•"/>
            </a:pPr>
            <a:r>
              <a:rPr lang="en-US" sz="1600" b="0" i="0" u="none" strike="noStrike" cap="none">
                <a:solidFill>
                  <a:srgbClr val="262626"/>
                </a:solidFill>
                <a:latin typeface="Arial"/>
                <a:ea typeface="Arial"/>
                <a:cs typeface="Arial"/>
                <a:sym typeface="Arial"/>
              </a:rPr>
              <a:t>NOAA Vessels</a:t>
            </a:r>
            <a:endParaRPr sz="1400" b="0" i="0" u="none" strike="noStrike" cap="none">
              <a:solidFill>
                <a:srgbClr val="000000"/>
              </a:solidFill>
              <a:latin typeface="Arial"/>
              <a:ea typeface="Arial"/>
              <a:cs typeface="Arial"/>
              <a:sym typeface="Arial"/>
            </a:endParaRPr>
          </a:p>
          <a:p>
            <a:pPr marL="301625" marR="0" lvl="0" indent="-285750" algn="l" rtl="0">
              <a:lnSpc>
                <a:spcPct val="110000"/>
              </a:lnSpc>
              <a:spcBef>
                <a:spcPts val="900"/>
              </a:spcBef>
              <a:spcAft>
                <a:spcPts val="0"/>
              </a:spcAft>
              <a:buClr>
                <a:srgbClr val="262626"/>
              </a:buClr>
              <a:buSzPts val="1600"/>
              <a:buFont typeface="Arial"/>
              <a:buChar char="•"/>
            </a:pPr>
            <a:r>
              <a:rPr lang="en-US" sz="1600" b="0" i="0" u="none" strike="noStrike" cap="none">
                <a:solidFill>
                  <a:srgbClr val="262626"/>
                </a:solidFill>
                <a:latin typeface="Arial"/>
                <a:ea typeface="Arial"/>
                <a:cs typeface="Arial"/>
                <a:sym typeface="Arial"/>
              </a:rPr>
              <a:t>UNOLS Vessels</a:t>
            </a:r>
            <a:endParaRPr sz="1400" b="0" i="0" u="none" strike="noStrike" cap="none">
              <a:solidFill>
                <a:srgbClr val="000000"/>
              </a:solidFill>
              <a:latin typeface="Arial"/>
              <a:ea typeface="Arial"/>
              <a:cs typeface="Arial"/>
              <a:sym typeface="Arial"/>
            </a:endParaRPr>
          </a:p>
          <a:p>
            <a:pPr marL="15875" marR="0" lvl="0" indent="0" algn="l" rtl="0">
              <a:lnSpc>
                <a:spcPct val="100000"/>
              </a:lnSpc>
              <a:spcBef>
                <a:spcPts val="2100"/>
              </a:spcBef>
              <a:spcAft>
                <a:spcPts val="0"/>
              </a:spcAft>
              <a:buClr>
                <a:srgbClr val="000000"/>
              </a:buClr>
              <a:buSzPts val="1800"/>
              <a:buFont typeface="Arial"/>
              <a:buNone/>
            </a:pPr>
            <a:r>
              <a:rPr lang="en-US" sz="1800" b="1" i="0" u="none" strike="noStrike" cap="none">
                <a:solidFill>
                  <a:srgbClr val="262626"/>
                </a:solidFill>
                <a:latin typeface="Arial"/>
                <a:ea typeface="Arial"/>
                <a:cs typeface="Arial"/>
                <a:sym typeface="Arial"/>
              </a:rPr>
              <a:t>Models, Climatologies</a:t>
            </a:r>
            <a:endParaRPr sz="1400" b="0" i="0" u="none" strike="noStrike" cap="none">
              <a:solidFill>
                <a:srgbClr val="000000"/>
              </a:solidFill>
              <a:latin typeface="Arial"/>
              <a:ea typeface="Arial"/>
              <a:cs typeface="Arial"/>
              <a:sym typeface="Arial"/>
            </a:endParaRPr>
          </a:p>
          <a:p>
            <a:pPr marL="301625" marR="0" lvl="0" indent="-285750" algn="l" rtl="0">
              <a:lnSpc>
                <a:spcPct val="100000"/>
              </a:lnSpc>
              <a:spcBef>
                <a:spcPts val="900"/>
              </a:spcBef>
              <a:spcAft>
                <a:spcPts val="0"/>
              </a:spcAft>
              <a:buClr>
                <a:srgbClr val="262626"/>
              </a:buClr>
              <a:buSzPts val="1600"/>
              <a:buFont typeface="Arial"/>
              <a:buChar char="•"/>
            </a:pPr>
            <a:r>
              <a:rPr lang="en-US" sz="1600" b="0" i="0" u="none" strike="noStrike" cap="none">
                <a:solidFill>
                  <a:srgbClr val="262626"/>
                </a:solidFill>
                <a:latin typeface="Arial"/>
                <a:ea typeface="Arial"/>
                <a:cs typeface="Arial"/>
                <a:sym typeface="Arial"/>
              </a:rPr>
              <a:t>OSCAR Sea Surface Velocity</a:t>
            </a:r>
            <a:endParaRPr sz="1400" b="0" i="0" u="none" strike="noStrike" cap="none">
              <a:solidFill>
                <a:srgbClr val="000000"/>
              </a:solidFill>
              <a:latin typeface="Arial"/>
              <a:ea typeface="Arial"/>
              <a:cs typeface="Arial"/>
              <a:sym typeface="Arial"/>
            </a:endParaRPr>
          </a:p>
          <a:p>
            <a:pPr marL="301625" marR="0" lvl="0" indent="-285750" algn="l" rtl="0">
              <a:lnSpc>
                <a:spcPct val="100000"/>
              </a:lnSpc>
              <a:spcBef>
                <a:spcPts val="900"/>
              </a:spcBef>
              <a:spcAft>
                <a:spcPts val="0"/>
              </a:spcAft>
              <a:buClr>
                <a:srgbClr val="262626"/>
              </a:buClr>
              <a:buSzPts val="1600"/>
              <a:buFont typeface="Arial"/>
              <a:buChar char="•"/>
            </a:pPr>
            <a:r>
              <a:rPr lang="en-US" sz="1600" b="0" i="0" u="none" strike="noStrike" cap="none">
                <a:solidFill>
                  <a:srgbClr val="262626"/>
                </a:solidFill>
                <a:latin typeface="Arial"/>
                <a:ea typeface="Arial"/>
                <a:cs typeface="Arial"/>
                <a:sym typeface="Arial"/>
              </a:rPr>
              <a:t>SODA Model</a:t>
            </a:r>
            <a:endParaRPr sz="1400" b="0" i="0" u="none" strike="noStrike" cap="none">
              <a:solidFill>
                <a:srgbClr val="000000"/>
              </a:solidFill>
              <a:latin typeface="Arial"/>
              <a:ea typeface="Arial"/>
              <a:cs typeface="Arial"/>
              <a:sym typeface="Arial"/>
            </a:endParaRPr>
          </a:p>
        </p:txBody>
      </p:sp>
      <p:sp>
        <p:nvSpPr>
          <p:cNvPr id="196" name="Google Shape;196;p5"/>
          <p:cNvSpPr txBox="1"/>
          <p:nvPr/>
        </p:nvSpPr>
        <p:spPr>
          <a:xfrm>
            <a:off x="7725127" y="1047351"/>
            <a:ext cx="3457613" cy="507061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262626"/>
                </a:solidFill>
                <a:latin typeface="Arial"/>
                <a:ea typeface="Arial"/>
                <a:cs typeface="Arial"/>
                <a:sym typeface="Arial"/>
              </a:rPr>
              <a:t>Models, Climatologies </a:t>
            </a:r>
            <a:r>
              <a:rPr lang="en-US" sz="1600" b="0" i="0" u="none" strike="noStrike" cap="none">
                <a:solidFill>
                  <a:srgbClr val="262626"/>
                </a:solidFill>
                <a:latin typeface="Arial"/>
                <a:ea typeface="Arial"/>
                <a:cs typeface="Arial"/>
                <a:sym typeface="Arial"/>
              </a:rPr>
              <a:t>(cont.)</a:t>
            </a:r>
            <a:endParaRPr sz="1400" b="0" i="0" u="none" strike="noStrike" cap="none">
              <a:solidFill>
                <a:srgbClr val="000000"/>
              </a:solidFill>
              <a:latin typeface="Arial"/>
              <a:ea typeface="Arial"/>
              <a:cs typeface="Arial"/>
              <a:sym typeface="Arial"/>
            </a:endParaRPr>
          </a:p>
          <a:p>
            <a:pPr marL="301625" marR="0" lvl="0" indent="-285750" algn="l" rtl="0">
              <a:lnSpc>
                <a:spcPct val="100000"/>
              </a:lnSpc>
              <a:spcBef>
                <a:spcPts val="900"/>
              </a:spcBef>
              <a:spcAft>
                <a:spcPts val="0"/>
              </a:spcAft>
              <a:buClr>
                <a:srgbClr val="262626"/>
              </a:buClr>
              <a:buSzPts val="1600"/>
              <a:buFont typeface="Arial"/>
              <a:buChar char="•"/>
            </a:pPr>
            <a:r>
              <a:rPr lang="en-US" sz="1600" b="0" i="0" u="none" strike="noStrike" cap="none">
                <a:solidFill>
                  <a:srgbClr val="262626"/>
                </a:solidFill>
                <a:latin typeface="Arial"/>
                <a:ea typeface="Arial"/>
                <a:cs typeface="Arial"/>
                <a:sym typeface="Arial"/>
              </a:rPr>
              <a:t>NOAA Coastal Relief Model </a:t>
            </a:r>
            <a:endParaRPr sz="1400" b="0" i="0" u="none" strike="noStrike" cap="none">
              <a:solidFill>
                <a:srgbClr val="000000"/>
              </a:solidFill>
              <a:latin typeface="Arial"/>
              <a:ea typeface="Arial"/>
              <a:cs typeface="Arial"/>
              <a:sym typeface="Arial"/>
            </a:endParaRPr>
          </a:p>
          <a:p>
            <a:pPr marL="301625" marR="0" lvl="0" indent="-285750" algn="l" rtl="0">
              <a:lnSpc>
                <a:spcPct val="100000"/>
              </a:lnSpc>
              <a:spcBef>
                <a:spcPts val="900"/>
              </a:spcBef>
              <a:spcAft>
                <a:spcPts val="0"/>
              </a:spcAft>
              <a:buClr>
                <a:srgbClr val="262626"/>
              </a:buClr>
              <a:buSzPts val="1600"/>
              <a:buFont typeface="Arial"/>
              <a:buChar char="•"/>
            </a:pPr>
            <a:r>
              <a:rPr lang="en-US" sz="1600" b="0" i="0" u="none" strike="noStrike" cap="none">
                <a:solidFill>
                  <a:srgbClr val="262626"/>
                </a:solidFill>
                <a:latin typeface="Arial"/>
                <a:ea typeface="Arial"/>
                <a:cs typeface="Arial"/>
                <a:sym typeface="Arial"/>
              </a:rPr>
              <a:t>NOAA RTOFS Forecast Model</a:t>
            </a:r>
            <a:endParaRPr sz="1400" b="0" i="0" u="none" strike="noStrike" cap="none">
              <a:solidFill>
                <a:srgbClr val="000000"/>
              </a:solidFill>
              <a:latin typeface="Arial"/>
              <a:ea typeface="Arial"/>
              <a:cs typeface="Arial"/>
              <a:sym typeface="Arial"/>
            </a:endParaRPr>
          </a:p>
          <a:p>
            <a:pPr marL="301625" marR="0" lvl="0" indent="-285750" algn="l" rtl="0">
              <a:lnSpc>
                <a:spcPct val="100000"/>
              </a:lnSpc>
              <a:spcBef>
                <a:spcPts val="900"/>
              </a:spcBef>
              <a:spcAft>
                <a:spcPts val="0"/>
              </a:spcAft>
              <a:buClr>
                <a:srgbClr val="262626"/>
              </a:buClr>
              <a:buSzPts val="1600"/>
              <a:buFont typeface="Arial"/>
              <a:buChar char="•"/>
            </a:pPr>
            <a:r>
              <a:rPr lang="en-US" sz="1600" b="0" i="0" u="none" strike="noStrike" cap="none">
                <a:solidFill>
                  <a:srgbClr val="262626"/>
                </a:solidFill>
                <a:latin typeface="Arial"/>
                <a:ea typeface="Arial"/>
                <a:cs typeface="Arial"/>
                <a:sym typeface="Arial"/>
              </a:rPr>
              <a:t>NOAA RTOFS Nowcast Model</a:t>
            </a:r>
            <a:endParaRPr sz="1400" b="0" i="0" u="none" strike="noStrike" cap="none">
              <a:solidFill>
                <a:srgbClr val="000000"/>
              </a:solidFill>
              <a:latin typeface="Arial"/>
              <a:ea typeface="Arial"/>
              <a:cs typeface="Arial"/>
              <a:sym typeface="Arial"/>
            </a:endParaRPr>
          </a:p>
          <a:p>
            <a:pPr marL="301625" marR="0" lvl="0" indent="-285750" algn="l" rtl="0">
              <a:lnSpc>
                <a:spcPct val="100000"/>
              </a:lnSpc>
              <a:spcBef>
                <a:spcPts val="900"/>
              </a:spcBef>
              <a:spcAft>
                <a:spcPts val="0"/>
              </a:spcAft>
              <a:buClr>
                <a:srgbClr val="262626"/>
              </a:buClr>
              <a:buSzPts val="1600"/>
              <a:buFont typeface="Arial"/>
              <a:buChar char="•"/>
            </a:pPr>
            <a:r>
              <a:rPr lang="en-US" sz="1600" b="0" i="0" u="none" strike="noStrike" cap="none">
                <a:solidFill>
                  <a:srgbClr val="262626"/>
                </a:solidFill>
                <a:latin typeface="Arial"/>
                <a:ea typeface="Arial"/>
                <a:cs typeface="Arial"/>
                <a:sym typeface="Arial"/>
              </a:rPr>
              <a:t>NOAA World Ocean Atlas  </a:t>
            </a:r>
            <a:endParaRPr sz="1400" b="0" i="0" u="none" strike="noStrike" cap="none">
              <a:solidFill>
                <a:srgbClr val="000000"/>
              </a:solidFill>
              <a:latin typeface="Arial"/>
              <a:ea typeface="Arial"/>
              <a:cs typeface="Arial"/>
              <a:sym typeface="Arial"/>
            </a:endParaRPr>
          </a:p>
          <a:p>
            <a:pPr marL="301625" marR="0" lvl="0" indent="-285750" algn="l" rtl="0">
              <a:lnSpc>
                <a:spcPct val="100000"/>
              </a:lnSpc>
              <a:spcBef>
                <a:spcPts val="900"/>
              </a:spcBef>
              <a:spcAft>
                <a:spcPts val="0"/>
              </a:spcAft>
              <a:buClr>
                <a:srgbClr val="262626"/>
              </a:buClr>
              <a:buSzPts val="1600"/>
              <a:buFont typeface="Arial"/>
              <a:buChar char="•"/>
            </a:pPr>
            <a:r>
              <a:rPr lang="en-US" sz="1600" b="0" i="0" u="none" strike="noStrike" cap="none">
                <a:solidFill>
                  <a:srgbClr val="262626"/>
                </a:solidFill>
                <a:latin typeface="Arial"/>
                <a:ea typeface="Arial"/>
                <a:cs typeface="Arial"/>
                <a:sym typeface="Arial"/>
              </a:rPr>
              <a:t>NOAA Seafloor Topography</a:t>
            </a:r>
            <a:endParaRPr sz="1400" b="0" i="0" u="none" strike="noStrike" cap="none">
              <a:solidFill>
                <a:srgbClr val="000000"/>
              </a:solidFill>
              <a:latin typeface="Arial"/>
              <a:ea typeface="Arial"/>
              <a:cs typeface="Arial"/>
              <a:sym typeface="Arial"/>
            </a:endParaRPr>
          </a:p>
          <a:p>
            <a:pPr marL="301625" marR="0" lvl="0" indent="-285750" algn="l" rtl="0">
              <a:lnSpc>
                <a:spcPct val="100000"/>
              </a:lnSpc>
              <a:spcBef>
                <a:spcPts val="900"/>
              </a:spcBef>
              <a:spcAft>
                <a:spcPts val="0"/>
              </a:spcAft>
              <a:buClr>
                <a:srgbClr val="262626"/>
              </a:buClr>
              <a:buSzPts val="1600"/>
              <a:buFont typeface="Arial"/>
              <a:buChar char="•"/>
            </a:pPr>
            <a:r>
              <a:rPr lang="en-US" sz="1600" b="0" i="0" u="none" strike="noStrike" cap="none">
                <a:solidFill>
                  <a:srgbClr val="262626"/>
                </a:solidFill>
                <a:latin typeface="Arial"/>
                <a:ea typeface="Arial"/>
                <a:cs typeface="Arial"/>
                <a:sym typeface="Arial"/>
              </a:rPr>
              <a:t>SWFSC Upwelling Index</a:t>
            </a:r>
            <a:endParaRPr sz="1600" b="0" i="0" u="none" strike="noStrike" cap="none">
              <a:solidFill>
                <a:srgbClr val="262626"/>
              </a:solidFill>
              <a:latin typeface="Arial"/>
              <a:ea typeface="Arial"/>
              <a:cs typeface="Arial"/>
              <a:sym typeface="Arial"/>
            </a:endParaRPr>
          </a:p>
          <a:p>
            <a:pPr marL="301625" marR="0" lvl="0" indent="-285750" algn="l" rtl="0">
              <a:lnSpc>
                <a:spcPct val="100000"/>
              </a:lnSpc>
              <a:spcBef>
                <a:spcPts val="900"/>
              </a:spcBef>
              <a:spcAft>
                <a:spcPts val="0"/>
              </a:spcAft>
              <a:buClr>
                <a:srgbClr val="262626"/>
              </a:buClr>
              <a:buSzPts val="1600"/>
              <a:buFont typeface="Arial"/>
              <a:buChar char="•"/>
            </a:pPr>
            <a:r>
              <a:rPr lang="en-US" sz="1600" b="0" i="0" u="none" strike="noStrike" cap="none">
                <a:solidFill>
                  <a:srgbClr val="262626"/>
                </a:solidFill>
                <a:latin typeface="Arial"/>
                <a:ea typeface="Arial"/>
                <a:cs typeface="Arial"/>
                <a:sym typeface="Arial"/>
              </a:rPr>
              <a:t>Navy NAVGEM  Model</a:t>
            </a:r>
            <a:endParaRPr sz="1400" b="0" i="0" u="none" strike="noStrike" cap="none">
              <a:solidFill>
                <a:srgbClr val="000000"/>
              </a:solidFill>
              <a:latin typeface="Arial"/>
              <a:ea typeface="Arial"/>
              <a:cs typeface="Arial"/>
              <a:sym typeface="Arial"/>
            </a:endParaRPr>
          </a:p>
          <a:p>
            <a:pPr marL="301625" marR="0" lvl="0" indent="-285750" algn="l" rtl="0">
              <a:lnSpc>
                <a:spcPct val="100000"/>
              </a:lnSpc>
              <a:spcBef>
                <a:spcPts val="900"/>
              </a:spcBef>
              <a:spcAft>
                <a:spcPts val="0"/>
              </a:spcAft>
              <a:buClr>
                <a:srgbClr val="262626"/>
              </a:buClr>
              <a:buSzPts val="1600"/>
              <a:buFont typeface="Arial"/>
              <a:buChar char="•"/>
            </a:pPr>
            <a:r>
              <a:rPr lang="en-US" sz="1600" b="0" i="0" u="none" strike="noStrike" cap="none">
                <a:solidFill>
                  <a:srgbClr val="262626"/>
                </a:solidFill>
                <a:latin typeface="Arial"/>
                <a:ea typeface="Arial"/>
                <a:cs typeface="Arial"/>
                <a:sym typeface="Arial"/>
              </a:rPr>
              <a:t>Navy NOGAPS Model</a:t>
            </a:r>
            <a:endParaRPr sz="1400" b="0" i="0" u="none" strike="noStrike" cap="none">
              <a:solidFill>
                <a:srgbClr val="000000"/>
              </a:solidFill>
              <a:latin typeface="Arial"/>
              <a:ea typeface="Arial"/>
              <a:cs typeface="Arial"/>
              <a:sym typeface="Arial"/>
            </a:endParaRPr>
          </a:p>
          <a:p>
            <a:pPr marL="301625" marR="0" lvl="0" indent="-285750" algn="l" rtl="0">
              <a:lnSpc>
                <a:spcPct val="100000"/>
              </a:lnSpc>
              <a:spcBef>
                <a:spcPts val="900"/>
              </a:spcBef>
              <a:spcAft>
                <a:spcPts val="0"/>
              </a:spcAft>
              <a:buClr>
                <a:srgbClr val="262626"/>
              </a:buClr>
              <a:buSzPts val="1600"/>
              <a:buFont typeface="Arial"/>
              <a:buChar char="•"/>
            </a:pPr>
            <a:r>
              <a:rPr lang="en-US" sz="1600" b="0" i="0" u="none" strike="noStrike" cap="none">
                <a:solidFill>
                  <a:srgbClr val="262626"/>
                </a:solidFill>
                <a:latin typeface="Arial"/>
                <a:ea typeface="Arial"/>
                <a:cs typeface="Arial"/>
                <a:sym typeface="Arial"/>
              </a:rPr>
              <a:t>NCEP/NCAR Reanalysis</a:t>
            </a:r>
            <a:endParaRPr sz="1400" b="0" i="0" u="none" strike="noStrike" cap="none">
              <a:solidFill>
                <a:srgbClr val="000000"/>
              </a:solidFill>
              <a:latin typeface="Arial"/>
              <a:ea typeface="Arial"/>
              <a:cs typeface="Arial"/>
              <a:sym typeface="Arial"/>
            </a:endParaRPr>
          </a:p>
          <a:p>
            <a:pPr marL="301625" marR="0" lvl="0" indent="-285750" algn="l" rtl="0">
              <a:lnSpc>
                <a:spcPct val="100000"/>
              </a:lnSpc>
              <a:spcBef>
                <a:spcPts val="900"/>
              </a:spcBef>
              <a:spcAft>
                <a:spcPts val="0"/>
              </a:spcAft>
              <a:buClr>
                <a:srgbClr val="262626"/>
              </a:buClr>
              <a:buSzPts val="1600"/>
              <a:buFont typeface="Arial"/>
              <a:buChar char="•"/>
            </a:pPr>
            <a:r>
              <a:rPr lang="en-US" sz="1600" b="0" i="0" u="none" strike="noStrike" cap="none">
                <a:solidFill>
                  <a:srgbClr val="262626"/>
                </a:solidFill>
                <a:latin typeface="Arial"/>
                <a:ea typeface="Arial"/>
                <a:cs typeface="Arial"/>
                <a:sym typeface="Arial"/>
              </a:rPr>
              <a:t>USGS Topography</a:t>
            </a:r>
            <a:endParaRPr sz="1400" b="0" i="0" u="none" strike="noStrike" cap="none">
              <a:solidFill>
                <a:srgbClr val="000000"/>
              </a:solidFill>
              <a:latin typeface="Arial"/>
              <a:ea typeface="Arial"/>
              <a:cs typeface="Arial"/>
              <a:sym typeface="Arial"/>
            </a:endParaRPr>
          </a:p>
          <a:p>
            <a:pPr marL="301625" marR="0" lvl="0" indent="-285750" algn="l" rtl="0">
              <a:lnSpc>
                <a:spcPct val="100000"/>
              </a:lnSpc>
              <a:spcBef>
                <a:spcPts val="900"/>
              </a:spcBef>
              <a:spcAft>
                <a:spcPts val="0"/>
              </a:spcAft>
              <a:buClr>
                <a:srgbClr val="262626"/>
              </a:buClr>
              <a:buSzPts val="1600"/>
              <a:buFont typeface="Arial"/>
              <a:buChar char="•"/>
            </a:pPr>
            <a:r>
              <a:rPr lang="en-US" sz="1600" b="0" i="0" u="none" strike="noStrike" cap="none">
                <a:solidFill>
                  <a:srgbClr val="262626"/>
                </a:solidFill>
                <a:latin typeface="Arial"/>
                <a:ea typeface="Arial"/>
                <a:cs typeface="Arial"/>
                <a:sym typeface="Arial"/>
              </a:rPr>
              <a:t>NASA/NOAA CCMP Wind Atlas</a:t>
            </a:r>
            <a:endParaRPr sz="1400" b="0" i="0" u="none" strike="noStrike" cap="none">
              <a:solidFill>
                <a:srgbClr val="000000"/>
              </a:solidFill>
              <a:latin typeface="Arial"/>
              <a:ea typeface="Arial"/>
              <a:cs typeface="Arial"/>
              <a:sym typeface="Arial"/>
            </a:endParaRPr>
          </a:p>
          <a:p>
            <a:pPr marL="301625" marR="0" lvl="0" indent="-285750" algn="l" rtl="0">
              <a:lnSpc>
                <a:spcPct val="100000"/>
              </a:lnSpc>
              <a:spcBef>
                <a:spcPts val="900"/>
              </a:spcBef>
              <a:spcAft>
                <a:spcPts val="0"/>
              </a:spcAft>
              <a:buClr>
                <a:srgbClr val="262626"/>
              </a:buClr>
              <a:buSzPts val="1600"/>
              <a:buFont typeface="Arial"/>
              <a:buChar char="•"/>
            </a:pPr>
            <a:r>
              <a:rPr lang="en-US" sz="1600" b="0" i="0" u="none" strike="noStrike" cap="none">
                <a:solidFill>
                  <a:srgbClr val="262626"/>
                </a:solidFill>
                <a:latin typeface="Arial"/>
                <a:ea typeface="Arial"/>
                <a:cs typeface="Arial"/>
                <a:sym typeface="Arial"/>
              </a:rPr>
              <a:t>Navy HYCOM Model</a:t>
            </a:r>
            <a:endParaRPr sz="1400" b="0" i="0" u="none" strike="noStrike" cap="none">
              <a:solidFill>
                <a:srgbClr val="000000"/>
              </a:solidFill>
              <a:latin typeface="Arial"/>
              <a:ea typeface="Arial"/>
              <a:cs typeface="Arial"/>
              <a:sym typeface="Arial"/>
            </a:endParaRPr>
          </a:p>
          <a:p>
            <a:pPr marL="301625" marR="0" lvl="0" indent="-285750" algn="l" rtl="0">
              <a:lnSpc>
                <a:spcPct val="100000"/>
              </a:lnSpc>
              <a:spcBef>
                <a:spcPts val="900"/>
              </a:spcBef>
              <a:spcAft>
                <a:spcPts val="0"/>
              </a:spcAft>
              <a:buClr>
                <a:srgbClr val="262626"/>
              </a:buClr>
              <a:buSzPts val="1600"/>
              <a:buFont typeface="Arial"/>
              <a:buChar char="•"/>
            </a:pPr>
            <a:r>
              <a:rPr lang="en-US" sz="1600" b="0" i="0" u="none" strike="noStrike" cap="none">
                <a:solidFill>
                  <a:srgbClr val="262626"/>
                </a:solidFill>
                <a:latin typeface="Arial"/>
                <a:ea typeface="Arial"/>
                <a:cs typeface="Arial"/>
                <a:sym typeface="Arial"/>
              </a:rPr>
              <a:t>Navy FNMOC Forecast Model</a:t>
            </a:r>
            <a:endParaRPr sz="1600" b="0" i="0" u="none" strike="noStrike" cap="none">
              <a:solidFill>
                <a:srgbClr val="262626"/>
              </a:solidFill>
              <a:latin typeface="Arial"/>
              <a:ea typeface="Arial"/>
              <a:cs typeface="Arial"/>
              <a:sym typeface="Arial"/>
            </a:endParaRPr>
          </a:p>
        </p:txBody>
      </p:sp>
      <p:sp>
        <p:nvSpPr>
          <p:cNvPr id="197" name="Google Shape;197;p5"/>
          <p:cNvSpPr txBox="1"/>
          <p:nvPr/>
        </p:nvSpPr>
        <p:spPr>
          <a:xfrm>
            <a:off x="684661" y="1047351"/>
            <a:ext cx="3158149" cy="4790157"/>
          </a:xfrm>
          <a:prstGeom prst="rect">
            <a:avLst/>
          </a:prstGeom>
          <a:noFill/>
          <a:ln>
            <a:noFill/>
          </a:ln>
        </p:spPr>
        <p:txBody>
          <a:bodyPr spcFirstLastPara="1" wrap="square" lIns="91425" tIns="45700" rIns="91425" bIns="45700" anchor="t" anchorCtr="0">
            <a:spAutoFit/>
          </a:bodyPr>
          <a:lstStyle/>
          <a:p>
            <a:pPr marL="0" marR="0" lvl="0" indent="0" algn="l" rtl="0">
              <a:lnSpc>
                <a:spcPct val="110000"/>
              </a:lnSpc>
              <a:spcBef>
                <a:spcPts val="0"/>
              </a:spcBef>
              <a:spcAft>
                <a:spcPts val="0"/>
              </a:spcAft>
              <a:buClr>
                <a:srgbClr val="000000"/>
              </a:buClr>
              <a:buSzPts val="1800"/>
              <a:buFont typeface="Arial"/>
              <a:buNone/>
            </a:pPr>
            <a:r>
              <a:rPr lang="en-US" sz="1800" b="1" i="0" u="none" strike="noStrike" cap="none">
                <a:solidFill>
                  <a:srgbClr val="262626"/>
                </a:solidFill>
                <a:latin typeface="Arial"/>
                <a:ea typeface="Arial"/>
                <a:cs typeface="Arial"/>
                <a:sym typeface="Arial"/>
              </a:rPr>
              <a:t>In Situ Measurements</a:t>
            </a:r>
            <a:endParaRPr sz="1400" b="0" i="0" u="none" strike="noStrike" cap="none">
              <a:solidFill>
                <a:srgbClr val="000000"/>
              </a:solidFill>
              <a:latin typeface="Arial"/>
              <a:ea typeface="Arial"/>
              <a:cs typeface="Arial"/>
              <a:sym typeface="Arial"/>
            </a:endParaRPr>
          </a:p>
          <a:p>
            <a:pPr marL="301625" marR="0" lvl="0" indent="-285750" algn="l" rtl="0">
              <a:lnSpc>
                <a:spcPct val="110000"/>
              </a:lnSpc>
              <a:spcBef>
                <a:spcPts val="900"/>
              </a:spcBef>
              <a:spcAft>
                <a:spcPts val="0"/>
              </a:spcAft>
              <a:buClr>
                <a:srgbClr val="262626"/>
              </a:buClr>
              <a:buSzPts val="1600"/>
              <a:buFont typeface="Arial"/>
              <a:buChar char="•"/>
            </a:pPr>
            <a:r>
              <a:rPr lang="en-US" sz="1600" b="0" i="0" u="none" strike="noStrike" cap="none">
                <a:solidFill>
                  <a:srgbClr val="262626"/>
                </a:solidFill>
                <a:latin typeface="Arial"/>
                <a:ea typeface="Arial"/>
                <a:cs typeface="Arial"/>
                <a:sym typeface="Arial"/>
              </a:rPr>
              <a:t>Animal Telemetry Network </a:t>
            </a:r>
            <a:endParaRPr sz="1400" b="0" i="0" u="none" strike="noStrike" cap="none">
              <a:solidFill>
                <a:srgbClr val="000000"/>
              </a:solidFill>
              <a:latin typeface="Arial"/>
              <a:ea typeface="Arial"/>
              <a:cs typeface="Arial"/>
              <a:sym typeface="Arial"/>
            </a:endParaRPr>
          </a:p>
          <a:p>
            <a:pPr marL="301625" marR="0" lvl="0" indent="-285750" algn="l" rtl="0">
              <a:lnSpc>
                <a:spcPct val="110000"/>
              </a:lnSpc>
              <a:spcBef>
                <a:spcPts val="900"/>
              </a:spcBef>
              <a:spcAft>
                <a:spcPts val="0"/>
              </a:spcAft>
              <a:buClr>
                <a:srgbClr val="262626"/>
              </a:buClr>
              <a:buSzPts val="1600"/>
              <a:buFont typeface="Arial"/>
              <a:buChar char="•"/>
            </a:pPr>
            <a:r>
              <a:rPr lang="en-US" sz="1600" b="0" i="0" u="none" strike="noStrike" cap="none">
                <a:solidFill>
                  <a:srgbClr val="262626"/>
                </a:solidFill>
                <a:latin typeface="Arial"/>
                <a:ea typeface="Arial"/>
                <a:cs typeface="Arial"/>
                <a:sym typeface="Arial"/>
              </a:rPr>
              <a:t>ARGO floats </a:t>
            </a:r>
            <a:endParaRPr sz="1400" b="0" i="0" u="none" strike="noStrike" cap="none">
              <a:solidFill>
                <a:srgbClr val="000000"/>
              </a:solidFill>
              <a:latin typeface="Arial"/>
              <a:ea typeface="Arial"/>
              <a:cs typeface="Arial"/>
              <a:sym typeface="Arial"/>
            </a:endParaRPr>
          </a:p>
          <a:p>
            <a:pPr marL="301625" marR="0" lvl="0" indent="-285750" algn="l" rtl="0">
              <a:lnSpc>
                <a:spcPct val="110000"/>
              </a:lnSpc>
              <a:spcBef>
                <a:spcPts val="900"/>
              </a:spcBef>
              <a:spcAft>
                <a:spcPts val="0"/>
              </a:spcAft>
              <a:buClr>
                <a:srgbClr val="262626"/>
              </a:buClr>
              <a:buSzPts val="1600"/>
              <a:buFont typeface="Arial"/>
              <a:buChar char="•"/>
            </a:pPr>
            <a:r>
              <a:rPr lang="en-US" sz="1600" b="0" i="0" u="none" strike="noStrike" cap="none">
                <a:solidFill>
                  <a:srgbClr val="262626"/>
                </a:solidFill>
                <a:latin typeface="Arial"/>
                <a:ea typeface="Arial"/>
                <a:cs typeface="Arial"/>
                <a:sym typeface="Arial"/>
              </a:rPr>
              <a:t>TAO/TRITON, RAMA, &amp; </a:t>
            </a:r>
            <a:br>
              <a:rPr lang="en-US" sz="1600" b="0" i="0" u="none" strike="noStrike" cap="none">
                <a:solidFill>
                  <a:srgbClr val="262626"/>
                </a:solidFill>
                <a:latin typeface="Arial"/>
                <a:ea typeface="Arial"/>
                <a:cs typeface="Arial"/>
                <a:sym typeface="Arial"/>
              </a:rPr>
            </a:br>
            <a:r>
              <a:rPr lang="en-US" sz="1600" b="0" i="0" u="none" strike="noStrike" cap="none">
                <a:solidFill>
                  <a:srgbClr val="262626"/>
                </a:solidFill>
                <a:latin typeface="Arial"/>
                <a:ea typeface="Arial"/>
                <a:cs typeface="Arial"/>
                <a:sym typeface="Arial"/>
              </a:rPr>
              <a:t>PIRATA Buoys</a:t>
            </a:r>
            <a:endParaRPr sz="1600" b="1" i="0" u="none" strike="noStrike" cap="none">
              <a:solidFill>
                <a:srgbClr val="262626"/>
              </a:solidFill>
              <a:latin typeface="Arial"/>
              <a:ea typeface="Arial"/>
              <a:cs typeface="Arial"/>
              <a:sym typeface="Arial"/>
            </a:endParaRPr>
          </a:p>
          <a:p>
            <a:pPr marL="301625" marR="0" lvl="0" indent="-285750" algn="l" rtl="0">
              <a:lnSpc>
                <a:spcPct val="110000"/>
              </a:lnSpc>
              <a:spcBef>
                <a:spcPts val="900"/>
              </a:spcBef>
              <a:spcAft>
                <a:spcPts val="0"/>
              </a:spcAft>
              <a:buClr>
                <a:srgbClr val="262626"/>
              </a:buClr>
              <a:buSzPts val="1600"/>
              <a:buFont typeface="Arial"/>
              <a:buChar char="•"/>
            </a:pPr>
            <a:r>
              <a:rPr lang="en-US" sz="1600" b="0" i="0" u="none" strike="noStrike" cap="none">
                <a:solidFill>
                  <a:srgbClr val="262626"/>
                </a:solidFill>
                <a:latin typeface="Arial"/>
                <a:ea typeface="Arial"/>
                <a:cs typeface="Arial"/>
                <a:sym typeface="Arial"/>
              </a:rPr>
              <a:t>IOOS In Situ Sensors</a:t>
            </a:r>
            <a:endParaRPr sz="1400" b="0" i="0" u="none" strike="noStrike" cap="none">
              <a:solidFill>
                <a:srgbClr val="000000"/>
              </a:solidFill>
              <a:latin typeface="Arial"/>
              <a:ea typeface="Arial"/>
              <a:cs typeface="Arial"/>
              <a:sym typeface="Arial"/>
            </a:endParaRPr>
          </a:p>
          <a:p>
            <a:pPr marL="301625" marR="0" lvl="0" indent="-285750" algn="l" rtl="0">
              <a:lnSpc>
                <a:spcPct val="110000"/>
              </a:lnSpc>
              <a:spcBef>
                <a:spcPts val="900"/>
              </a:spcBef>
              <a:spcAft>
                <a:spcPts val="0"/>
              </a:spcAft>
              <a:buClr>
                <a:srgbClr val="262626"/>
              </a:buClr>
              <a:buSzPts val="1600"/>
              <a:buFont typeface="Arial"/>
              <a:buChar char="•"/>
            </a:pPr>
            <a:r>
              <a:rPr lang="en-US" sz="1600" b="0" i="0" u="none" strike="noStrike" cap="none">
                <a:solidFill>
                  <a:srgbClr val="262626"/>
                </a:solidFill>
                <a:latin typeface="Arial"/>
                <a:ea typeface="Arial"/>
                <a:cs typeface="Arial"/>
                <a:sym typeface="Arial"/>
              </a:rPr>
              <a:t>Glider Data  </a:t>
            </a:r>
            <a:endParaRPr sz="1400" b="0" i="0" u="none" strike="noStrike" cap="none">
              <a:solidFill>
                <a:srgbClr val="000000"/>
              </a:solidFill>
              <a:latin typeface="Arial"/>
              <a:ea typeface="Arial"/>
              <a:cs typeface="Arial"/>
              <a:sym typeface="Arial"/>
            </a:endParaRPr>
          </a:p>
          <a:p>
            <a:pPr marL="301625" marR="0" lvl="0" indent="-285750" algn="l" rtl="0">
              <a:lnSpc>
                <a:spcPct val="110000"/>
              </a:lnSpc>
              <a:spcBef>
                <a:spcPts val="900"/>
              </a:spcBef>
              <a:spcAft>
                <a:spcPts val="0"/>
              </a:spcAft>
              <a:buClr>
                <a:srgbClr val="262626"/>
              </a:buClr>
              <a:buSzPts val="1600"/>
              <a:buFont typeface="Arial"/>
              <a:buChar char="•"/>
            </a:pPr>
            <a:r>
              <a:rPr lang="en-US" sz="1600" b="0" i="0" u="none" strike="noStrike" cap="none">
                <a:solidFill>
                  <a:srgbClr val="262626"/>
                </a:solidFill>
                <a:latin typeface="Arial"/>
                <a:ea typeface="Arial"/>
                <a:cs typeface="Arial"/>
                <a:sym typeface="Arial"/>
              </a:rPr>
              <a:t>Global Temperature and Salinity Profile Programme</a:t>
            </a:r>
            <a:endParaRPr sz="1400" b="0" i="0" u="none" strike="noStrike" cap="none">
              <a:solidFill>
                <a:srgbClr val="000000"/>
              </a:solidFill>
              <a:latin typeface="Arial"/>
              <a:ea typeface="Arial"/>
              <a:cs typeface="Arial"/>
              <a:sym typeface="Arial"/>
            </a:endParaRPr>
          </a:p>
          <a:p>
            <a:pPr marL="301625" marR="0" lvl="0" indent="-285750" algn="l" rtl="0">
              <a:lnSpc>
                <a:spcPct val="110000"/>
              </a:lnSpc>
              <a:spcBef>
                <a:spcPts val="900"/>
              </a:spcBef>
              <a:spcAft>
                <a:spcPts val="0"/>
              </a:spcAft>
              <a:buClr>
                <a:srgbClr val="262626"/>
              </a:buClr>
              <a:buSzPts val="1600"/>
              <a:buFont typeface="Arial"/>
              <a:buChar char="•"/>
            </a:pPr>
            <a:r>
              <a:rPr lang="en-US" sz="1600" b="0" i="0" u="none" strike="noStrike" cap="none">
                <a:solidFill>
                  <a:srgbClr val="262626"/>
                </a:solidFill>
                <a:latin typeface="Arial"/>
                <a:ea typeface="Arial"/>
                <a:cs typeface="Arial"/>
                <a:sym typeface="Arial"/>
              </a:rPr>
              <a:t>HF Radar Currents</a:t>
            </a:r>
            <a:endParaRPr sz="1400" b="0" i="0" u="none" strike="noStrike" cap="none">
              <a:solidFill>
                <a:srgbClr val="000000"/>
              </a:solidFill>
              <a:latin typeface="Arial"/>
              <a:ea typeface="Arial"/>
              <a:cs typeface="Arial"/>
              <a:sym typeface="Arial"/>
            </a:endParaRPr>
          </a:p>
          <a:p>
            <a:pPr marL="301625" marR="0" lvl="0" indent="-285750" algn="l" rtl="0">
              <a:lnSpc>
                <a:spcPct val="110000"/>
              </a:lnSpc>
              <a:spcBef>
                <a:spcPts val="900"/>
              </a:spcBef>
              <a:spcAft>
                <a:spcPts val="0"/>
              </a:spcAft>
              <a:buClr>
                <a:srgbClr val="262626"/>
              </a:buClr>
              <a:buSzPts val="1600"/>
              <a:buFont typeface="Arial"/>
              <a:buChar char="•"/>
            </a:pPr>
            <a:r>
              <a:rPr lang="en-US" sz="1600" b="0" i="0" u="none" strike="noStrike" cap="none">
                <a:solidFill>
                  <a:srgbClr val="262626"/>
                </a:solidFill>
                <a:latin typeface="Arial"/>
                <a:ea typeface="Arial"/>
                <a:cs typeface="Arial"/>
                <a:sym typeface="Arial"/>
              </a:rPr>
              <a:t>GLOBEC Northeast Pacific </a:t>
            </a:r>
            <a:endParaRPr sz="1400" b="0" i="0" u="none" strike="noStrike" cap="none">
              <a:solidFill>
                <a:srgbClr val="000000"/>
              </a:solidFill>
              <a:latin typeface="Arial"/>
              <a:ea typeface="Arial"/>
              <a:cs typeface="Arial"/>
              <a:sym typeface="Arial"/>
            </a:endParaRPr>
          </a:p>
          <a:p>
            <a:pPr marL="301625" marR="0" lvl="0" indent="-285750" algn="l" rtl="0">
              <a:lnSpc>
                <a:spcPct val="110000"/>
              </a:lnSpc>
              <a:spcBef>
                <a:spcPts val="900"/>
              </a:spcBef>
              <a:spcAft>
                <a:spcPts val="0"/>
              </a:spcAft>
              <a:buClr>
                <a:srgbClr val="262626"/>
              </a:buClr>
              <a:buSzPts val="1600"/>
              <a:buFont typeface="Arial"/>
              <a:buChar char="•"/>
            </a:pPr>
            <a:r>
              <a:rPr lang="en-US" sz="1600" b="0" i="0" u="none" strike="noStrike" cap="none">
                <a:solidFill>
                  <a:srgbClr val="262626"/>
                </a:solidFill>
                <a:latin typeface="Arial"/>
                <a:ea typeface="Arial"/>
                <a:cs typeface="Arial"/>
                <a:sym typeface="Arial"/>
              </a:rPr>
              <a:t>NOAA CO-OPS Sensors </a:t>
            </a:r>
            <a:endParaRPr sz="1400" b="0" i="0" u="none" strike="noStrike" cap="none">
              <a:solidFill>
                <a:srgbClr val="000000"/>
              </a:solidFill>
              <a:latin typeface="Arial"/>
              <a:ea typeface="Arial"/>
              <a:cs typeface="Arial"/>
              <a:sym typeface="Arial"/>
            </a:endParaRPr>
          </a:p>
          <a:p>
            <a:pPr marL="301625" marR="0" lvl="0" indent="-285750" algn="l" rtl="0">
              <a:lnSpc>
                <a:spcPct val="110000"/>
              </a:lnSpc>
              <a:spcBef>
                <a:spcPts val="900"/>
              </a:spcBef>
              <a:spcAft>
                <a:spcPts val="0"/>
              </a:spcAft>
              <a:buClr>
                <a:srgbClr val="262626"/>
              </a:buClr>
              <a:buSzPts val="1600"/>
              <a:buFont typeface="Arial"/>
              <a:buChar char="•"/>
            </a:pPr>
            <a:r>
              <a:rPr lang="en-US" sz="1600" b="0" i="0" u="none" strike="noStrike" cap="none">
                <a:solidFill>
                  <a:srgbClr val="262626"/>
                </a:solidFill>
                <a:latin typeface="Arial"/>
                <a:ea typeface="Arial"/>
                <a:cs typeface="Arial"/>
                <a:sym typeface="Arial"/>
              </a:rPr>
              <a:t>NDBC buoys </a:t>
            </a:r>
            <a:endParaRPr sz="1400" b="0" i="0" u="none" strike="noStrike" cap="none">
              <a:solidFill>
                <a:srgbClr val="000000"/>
              </a:solidFill>
              <a:latin typeface="Arial"/>
              <a:ea typeface="Arial"/>
              <a:cs typeface="Arial"/>
              <a:sym typeface="Arial"/>
            </a:endParaRPr>
          </a:p>
        </p:txBody>
      </p:sp>
      <p:pic>
        <p:nvPicPr>
          <p:cNvPr id="198" name="Google Shape;198;p5"/>
          <p:cNvPicPr preferRelativeResize="0"/>
          <p:nvPr/>
        </p:nvPicPr>
        <p:blipFill rotWithShape="1">
          <a:blip r:embed="rId3">
            <a:alphaModFix/>
          </a:blip>
          <a:srcRect/>
          <a:stretch/>
        </p:blipFill>
        <p:spPr>
          <a:xfrm>
            <a:off x="11226800" y="5892800"/>
            <a:ext cx="812800" cy="812800"/>
          </a:xfrm>
          <a:prstGeom prst="rect">
            <a:avLst/>
          </a:prstGeom>
          <a:noFill/>
          <a:ln>
            <a:noFill/>
          </a:ln>
        </p:spPr>
      </p:pic>
      <p:sp>
        <p:nvSpPr>
          <p:cNvPr id="2" name="Slide Number Placeholder 1">
            <a:extLst>
              <a:ext uri="{FF2B5EF4-FFF2-40B4-BE49-F238E27FC236}">
                <a16:creationId xmlns:a16="http://schemas.microsoft.com/office/drawing/2014/main" id="{83678829-F576-442F-8A9F-A7156B94C556}"/>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t>5</a:t>
            </a:fld>
            <a:r>
              <a:rPr lang="en-US"/>
              <a:t> </a:t>
            </a:r>
            <a:endParaRPr lang="en-US" sz="1400">
              <a:solidFill>
                <a:srgbClr val="000000"/>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98"/>
                                        </p:tgtEl>
                                        <p:attrNameLst>
                                          <p:attrName>style.visibility</p:attrName>
                                        </p:attrNameLst>
                                      </p:cBhvr>
                                      <p:to>
                                        <p:strVal val="visible"/>
                                      </p:to>
                                    </p:set>
                                    <p:animEffect transition="in" filter="fade">
                                      <p:cBhvr>
                                        <p:cTn id="7" dur="1"/>
                                        <p:tgtEl>
                                          <p:spTgt spid="1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pic>
        <p:nvPicPr>
          <p:cNvPr id="204" name="Google Shape;204;p6"/>
          <p:cNvPicPr preferRelativeResize="0"/>
          <p:nvPr/>
        </p:nvPicPr>
        <p:blipFill rotWithShape="1">
          <a:blip r:embed="rId3">
            <a:alphaModFix/>
          </a:blip>
          <a:srcRect r="1565" b="4744"/>
          <a:stretch/>
        </p:blipFill>
        <p:spPr>
          <a:xfrm>
            <a:off x="1221458" y="1260920"/>
            <a:ext cx="10101764" cy="4613445"/>
          </a:xfrm>
          <a:prstGeom prst="rect">
            <a:avLst/>
          </a:prstGeom>
          <a:noFill/>
          <a:ln w="25400" cap="flat" cmpd="sng">
            <a:solidFill>
              <a:schemeClr val="accent1"/>
            </a:solidFill>
            <a:prstDash val="solid"/>
            <a:round/>
            <a:headEnd type="none" w="sm" len="sm"/>
            <a:tailEnd type="none" w="sm" len="sm"/>
          </a:ln>
        </p:spPr>
      </p:pic>
      <p:sp>
        <p:nvSpPr>
          <p:cNvPr id="207" name="Google Shape;207;p6"/>
          <p:cNvSpPr txBox="1"/>
          <p:nvPr/>
        </p:nvSpPr>
        <p:spPr>
          <a:xfrm>
            <a:off x="528298" y="-64643"/>
            <a:ext cx="10515600" cy="1325563"/>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1E4E79"/>
              </a:buClr>
              <a:buSzPts val="3200"/>
              <a:buFont typeface="Arial Narrow"/>
              <a:buNone/>
            </a:pPr>
            <a:endParaRPr sz="3200" b="0" i="0" u="none" strike="noStrike" cap="none">
              <a:solidFill>
                <a:srgbClr val="1E4E79"/>
              </a:solidFill>
              <a:latin typeface="Arial Narrow"/>
              <a:ea typeface="Arial Narrow"/>
              <a:cs typeface="Arial Narrow"/>
              <a:sym typeface="Arial Narrow"/>
            </a:endParaRPr>
          </a:p>
          <a:p>
            <a:pPr marL="0" marR="0" lvl="0" indent="0" algn="l" rtl="0">
              <a:lnSpc>
                <a:spcPct val="90000"/>
              </a:lnSpc>
              <a:spcBef>
                <a:spcPts val="0"/>
              </a:spcBef>
              <a:spcAft>
                <a:spcPts val="0"/>
              </a:spcAft>
              <a:buClr>
                <a:srgbClr val="1E4E79"/>
              </a:buClr>
              <a:buSzPts val="3200"/>
              <a:buFont typeface="Arial Narrow"/>
              <a:buNone/>
            </a:pPr>
            <a:r>
              <a:rPr lang="en-US" sz="3200" b="0" i="0" u="none" strike="noStrike" cap="none">
                <a:solidFill>
                  <a:srgbClr val="1E4E79"/>
                </a:solidFill>
                <a:latin typeface="Arial Narrow"/>
                <a:ea typeface="Arial Narrow"/>
                <a:cs typeface="Arial Narrow"/>
                <a:sym typeface="Arial Narrow"/>
              </a:rPr>
              <a:t>The ERDDAP interface is functionally beautiful  </a:t>
            </a:r>
            <a:endParaRPr sz="1400" b="0" i="0" u="none" strike="noStrike" cap="none">
              <a:solidFill>
                <a:srgbClr val="000000"/>
              </a:solidFill>
              <a:latin typeface="Arial"/>
              <a:ea typeface="Arial"/>
              <a:cs typeface="Arial"/>
              <a:sym typeface="Arial"/>
            </a:endParaRPr>
          </a:p>
        </p:txBody>
      </p:sp>
      <p:pic>
        <p:nvPicPr>
          <p:cNvPr id="208" name="Google Shape;208;p6"/>
          <p:cNvPicPr preferRelativeResize="0"/>
          <p:nvPr/>
        </p:nvPicPr>
        <p:blipFill rotWithShape="1">
          <a:blip r:embed="rId4">
            <a:alphaModFix/>
          </a:blip>
          <a:srcRect/>
          <a:stretch/>
        </p:blipFill>
        <p:spPr>
          <a:xfrm>
            <a:off x="11226800" y="5892800"/>
            <a:ext cx="812800" cy="812800"/>
          </a:xfrm>
          <a:prstGeom prst="rect">
            <a:avLst/>
          </a:prstGeom>
          <a:noFill/>
          <a:ln>
            <a:noFill/>
          </a:ln>
        </p:spPr>
      </p:pic>
      <p:sp>
        <p:nvSpPr>
          <p:cNvPr id="7" name="Slide Number Placeholder 1">
            <a:extLst>
              <a:ext uri="{FF2B5EF4-FFF2-40B4-BE49-F238E27FC236}">
                <a16:creationId xmlns:a16="http://schemas.microsoft.com/office/drawing/2014/main" id="{3390EC49-FF8B-40B3-86DA-2BA4B4976A5F}"/>
              </a:ext>
            </a:extLst>
          </p:cNvPr>
          <p:cNvSpPr>
            <a:spLocks noGrp="1"/>
          </p:cNvSpPr>
          <p:nvPr>
            <p:ph type="sldNum" idx="12"/>
          </p:nvPr>
        </p:nvSpPr>
        <p:spPr>
          <a:xfrm>
            <a:off x="11201984" y="6441410"/>
            <a:ext cx="1104014" cy="365125"/>
          </a:xfrm>
        </p:spPr>
        <p:txBody>
          <a:bodyPr/>
          <a:lstStyle/>
          <a:p>
            <a:pPr marL="0" lvl="0" indent="0" algn="l" rtl="0">
              <a:spcBef>
                <a:spcPts val="0"/>
              </a:spcBef>
              <a:spcAft>
                <a:spcPts val="0"/>
              </a:spcAft>
              <a:buNone/>
            </a:pPr>
            <a:fld id="{00000000-1234-1234-1234-123412341234}" type="slidenum">
              <a:rPr lang="en-US" smtClean="0"/>
              <a:t>6</a:t>
            </a:fld>
            <a:endParaRPr lang="en-US"/>
          </a:p>
        </p:txBody>
      </p:sp>
      <p:sp>
        <p:nvSpPr>
          <p:cNvPr id="8" name="Google Shape;194;p5">
            <a:extLst>
              <a:ext uri="{FF2B5EF4-FFF2-40B4-BE49-F238E27FC236}">
                <a16:creationId xmlns:a16="http://schemas.microsoft.com/office/drawing/2014/main" id="{580E39EF-2B35-4858-8C96-41E1CA3147DE}"/>
              </a:ext>
            </a:extLst>
          </p:cNvPr>
          <p:cNvSpPr txBox="1">
            <a:spLocks noGrp="1"/>
          </p:cNvSpPr>
          <p:nvPr>
            <p:ph type="ftr" idx="11"/>
          </p:nvPr>
        </p:nvSpPr>
        <p:spPr>
          <a:xfrm>
            <a:off x="1221458" y="6441410"/>
            <a:ext cx="9369343"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CoastWatch Satellite Course                                           http://coastwatch.noaa.gov</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08"/>
                                        </p:tgtEl>
                                        <p:attrNameLst>
                                          <p:attrName>style.visibility</p:attrName>
                                        </p:attrNameLst>
                                      </p:cBhvr>
                                      <p:to>
                                        <p:strVal val="visible"/>
                                      </p:to>
                                    </p:set>
                                    <p:animEffect transition="in" filter="fade">
                                      <p:cBhvr>
                                        <p:cTn id="7" dur="1"/>
                                        <p:tgtEl>
                                          <p:spTgt spid="2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7"/>
          <p:cNvSpPr txBox="1">
            <a:spLocks noGrp="1"/>
          </p:cNvSpPr>
          <p:nvPr>
            <p:ph type="title"/>
          </p:nvPr>
        </p:nvSpPr>
        <p:spPr>
          <a:xfrm>
            <a:off x="528298" y="11557"/>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E4E79"/>
              </a:buClr>
              <a:buSzPts val="3200"/>
              <a:buFont typeface="Arial Narrow"/>
              <a:buNone/>
            </a:pPr>
            <a:r>
              <a:rPr lang="en-US">
                <a:latin typeface="Arial Narrow"/>
                <a:ea typeface="Arial Narrow"/>
                <a:cs typeface="Arial Narrow"/>
                <a:sym typeface="Arial Narrow"/>
              </a:rPr>
              <a:t>Online interface to create custom graphs</a:t>
            </a:r>
            <a:endParaRPr/>
          </a:p>
        </p:txBody>
      </p:sp>
      <p:pic>
        <p:nvPicPr>
          <p:cNvPr id="215" name="Google Shape;215;p7"/>
          <p:cNvPicPr preferRelativeResize="0">
            <a:picLocks noGrp="1"/>
          </p:cNvPicPr>
          <p:nvPr>
            <p:ph type="body" idx="1"/>
          </p:nvPr>
        </p:nvPicPr>
        <p:blipFill rotWithShape="1">
          <a:blip r:embed="rId3">
            <a:alphaModFix/>
          </a:blip>
          <a:srcRect/>
          <a:stretch/>
        </p:blipFill>
        <p:spPr>
          <a:xfrm>
            <a:off x="4826749" y="1224647"/>
            <a:ext cx="6804420" cy="4964628"/>
          </a:xfrm>
          <a:prstGeom prst="rect">
            <a:avLst/>
          </a:prstGeom>
          <a:noFill/>
          <a:ln w="19050" cap="flat" cmpd="sng">
            <a:solidFill>
              <a:schemeClr val="dk1"/>
            </a:solidFill>
            <a:prstDash val="solid"/>
            <a:round/>
            <a:headEnd type="none" w="sm" len="sm"/>
            <a:tailEnd type="none" w="sm" len="sm"/>
          </a:ln>
        </p:spPr>
      </p:pic>
      <p:sp>
        <p:nvSpPr>
          <p:cNvPr id="217" name="Google Shape;217;p7"/>
          <p:cNvSpPr txBox="1">
            <a:spLocks noGrp="1"/>
          </p:cNvSpPr>
          <p:nvPr>
            <p:ph type="ftr" idx="11"/>
          </p:nvPr>
        </p:nvSpPr>
        <p:spPr>
          <a:xfrm>
            <a:off x="1200193" y="6441410"/>
            <a:ext cx="9369343"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CoastWatch Satellite Course                                           http://coastwatch.noaa.gov</a:t>
            </a:r>
            <a:endParaRPr/>
          </a:p>
        </p:txBody>
      </p:sp>
      <p:sp>
        <p:nvSpPr>
          <p:cNvPr id="218" name="Google Shape;218;p7"/>
          <p:cNvSpPr txBox="1"/>
          <p:nvPr/>
        </p:nvSpPr>
        <p:spPr>
          <a:xfrm>
            <a:off x="1507524" y="556054"/>
            <a:ext cx="184731"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19" name="Google Shape;219;p7"/>
          <p:cNvSpPr txBox="1"/>
          <p:nvPr/>
        </p:nvSpPr>
        <p:spPr>
          <a:xfrm>
            <a:off x="999025" y="1352470"/>
            <a:ext cx="3511089" cy="47089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dk1"/>
                </a:solidFill>
                <a:latin typeface="Calibri"/>
                <a:ea typeface="Calibri"/>
                <a:cs typeface="Calibri"/>
                <a:sym typeface="Calibri"/>
              </a:rPr>
              <a:t>Graph Type: </a:t>
            </a:r>
            <a:endParaRPr sz="1400" b="0" i="0" u="none" strike="noStrike" cap="none">
              <a:solidFill>
                <a:srgbClr val="000000"/>
              </a:solidFill>
              <a:latin typeface="Arial"/>
              <a:ea typeface="Arial"/>
              <a:cs typeface="Arial"/>
              <a:sym typeface="Arial"/>
            </a:endParaRPr>
          </a:p>
          <a:p>
            <a:pPr marL="0" marR="0" lvl="0" indent="231775" algn="l" rtl="0">
              <a:lnSpc>
                <a:spcPct val="100000"/>
              </a:lnSpc>
              <a:spcBef>
                <a:spcPts val="30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Maps (surface) </a:t>
            </a:r>
            <a:endParaRPr sz="1400" b="0" i="0" u="none" strike="noStrike" cap="none">
              <a:solidFill>
                <a:srgbClr val="000000"/>
              </a:solidFill>
              <a:latin typeface="Arial"/>
              <a:ea typeface="Arial"/>
              <a:cs typeface="Arial"/>
              <a:sym typeface="Arial"/>
            </a:endParaRPr>
          </a:p>
          <a:p>
            <a:pPr marL="0" marR="0" lvl="0" indent="231775" algn="l" rtl="0">
              <a:lnSpc>
                <a:spcPct val="100000"/>
              </a:lnSpc>
              <a:spcBef>
                <a:spcPts val="30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Time-series (lines)</a:t>
            </a:r>
            <a:endParaRPr sz="1400" b="0" i="0" u="none" strike="noStrike" cap="none">
              <a:solidFill>
                <a:srgbClr val="000000"/>
              </a:solidFill>
              <a:latin typeface="Arial"/>
              <a:ea typeface="Arial"/>
              <a:cs typeface="Arial"/>
              <a:sym typeface="Arial"/>
            </a:endParaRPr>
          </a:p>
          <a:p>
            <a:pPr marL="0" marR="0" lvl="0" indent="231775" algn="l" rtl="0">
              <a:lnSpc>
                <a:spcPct val="100000"/>
              </a:lnSpc>
              <a:spcBef>
                <a:spcPts val="30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Hovmöller (surface)</a:t>
            </a:r>
            <a:endParaRPr sz="1400" b="0" i="0" u="none" strike="noStrike" cap="none">
              <a:solidFill>
                <a:srgbClr val="000000"/>
              </a:solidFill>
              <a:latin typeface="Arial"/>
              <a:ea typeface="Arial"/>
              <a:cs typeface="Arial"/>
              <a:sym typeface="Arial"/>
            </a:endParaRPr>
          </a:p>
          <a:p>
            <a:pPr marL="0" marR="0" lvl="0" indent="231775" algn="l" rtl="0">
              <a:lnSpc>
                <a:spcPct val="100000"/>
              </a:lnSpc>
              <a:spcBef>
                <a:spcPts val="30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Vectors (vectors)</a:t>
            </a:r>
            <a:endParaRPr sz="1400" b="0" i="0" u="none" strike="noStrike" cap="none">
              <a:solidFill>
                <a:srgbClr val="000000"/>
              </a:solidFill>
              <a:latin typeface="Arial"/>
              <a:ea typeface="Arial"/>
              <a:cs typeface="Arial"/>
              <a:sym typeface="Arial"/>
            </a:endParaRPr>
          </a:p>
          <a:p>
            <a:pPr marL="0" marR="0" lvl="0" indent="11113" algn="l" rtl="0">
              <a:lnSpc>
                <a:spcPct val="100000"/>
              </a:lnSpc>
              <a:spcBef>
                <a:spcPts val="600"/>
              </a:spcBef>
              <a:spcAft>
                <a:spcPts val="0"/>
              </a:spcAft>
              <a:buClr>
                <a:srgbClr val="000000"/>
              </a:buClr>
              <a:buSzPts val="1800"/>
              <a:buFont typeface="Arial"/>
              <a:buNone/>
            </a:pPr>
            <a:r>
              <a:rPr lang="en-US" sz="1800" b="1" i="0" u="none" strike="noStrike" cap="none">
                <a:solidFill>
                  <a:schemeClr val="dk1"/>
                </a:solidFill>
                <a:latin typeface="Calibri"/>
                <a:ea typeface="Calibri"/>
                <a:cs typeface="Calibri"/>
                <a:sym typeface="Calibri"/>
              </a:rPr>
              <a:t>Color: </a:t>
            </a:r>
            <a:endParaRPr sz="1400" b="0" i="0" u="none" strike="noStrike" cap="none">
              <a:solidFill>
                <a:srgbClr val="000000"/>
              </a:solidFill>
              <a:latin typeface="Arial"/>
              <a:ea typeface="Arial"/>
              <a:cs typeface="Arial"/>
              <a:sym typeface="Arial"/>
            </a:endParaRPr>
          </a:p>
          <a:p>
            <a:pPr marL="0" marR="0" lvl="0" indent="231775"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Choose variable in dataset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600"/>
              </a:spcBef>
              <a:spcAft>
                <a:spcPts val="0"/>
              </a:spcAft>
              <a:buClr>
                <a:srgbClr val="000000"/>
              </a:buClr>
              <a:buSzPts val="1800"/>
              <a:buFont typeface="Arial"/>
              <a:buNone/>
            </a:pPr>
            <a:r>
              <a:rPr lang="en-US" sz="1800" b="1" i="0" u="none" strike="noStrike" cap="none">
                <a:solidFill>
                  <a:schemeClr val="dk1"/>
                </a:solidFill>
                <a:latin typeface="Calibri"/>
                <a:ea typeface="Calibri"/>
                <a:cs typeface="Calibri"/>
                <a:sym typeface="Calibri"/>
              </a:rPr>
              <a:t>Scale: </a:t>
            </a:r>
            <a:endParaRPr sz="1400" b="0" i="0" u="none" strike="noStrike" cap="none">
              <a:solidFill>
                <a:srgbClr val="000000"/>
              </a:solidFill>
              <a:latin typeface="Arial"/>
              <a:ea typeface="Arial"/>
              <a:cs typeface="Arial"/>
              <a:sym typeface="Arial"/>
            </a:endParaRPr>
          </a:p>
          <a:p>
            <a:pPr marL="0" marR="0" lvl="0" indent="231775"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Choose linear or log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600"/>
              </a:spcBef>
              <a:spcAft>
                <a:spcPts val="0"/>
              </a:spcAft>
              <a:buClr>
                <a:srgbClr val="000000"/>
              </a:buClr>
              <a:buSzPts val="1800"/>
              <a:buFont typeface="Arial"/>
              <a:buNone/>
            </a:pPr>
            <a:r>
              <a:rPr lang="en-US" sz="1800" b="1" i="0" u="none" strike="noStrike" cap="none">
                <a:solidFill>
                  <a:schemeClr val="dk1"/>
                </a:solidFill>
                <a:latin typeface="Calibri"/>
                <a:ea typeface="Calibri"/>
                <a:cs typeface="Calibri"/>
                <a:sym typeface="Calibri"/>
              </a:rPr>
              <a:t>Color Bar: </a:t>
            </a:r>
            <a:endParaRPr sz="1400" b="0" i="0" u="none" strike="noStrike" cap="none">
              <a:solidFill>
                <a:srgbClr val="000000"/>
              </a:solidFill>
              <a:latin typeface="Arial"/>
              <a:ea typeface="Arial"/>
              <a:cs typeface="Arial"/>
              <a:sym typeface="Arial"/>
            </a:endParaRPr>
          </a:p>
          <a:p>
            <a:pPr marL="0" marR="0" lvl="0" indent="231775"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Choose from &gt; 40 color palettes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600"/>
              </a:spcBef>
              <a:spcAft>
                <a:spcPts val="0"/>
              </a:spcAft>
              <a:buClr>
                <a:srgbClr val="000000"/>
              </a:buClr>
              <a:buSzPts val="1800"/>
              <a:buFont typeface="Arial"/>
              <a:buNone/>
            </a:pPr>
            <a:r>
              <a:rPr lang="en-US" sz="1800" b="1" i="0" u="none" strike="noStrike" cap="none">
                <a:solidFill>
                  <a:schemeClr val="dk1"/>
                </a:solidFill>
                <a:latin typeface="Calibri"/>
                <a:ea typeface="Calibri"/>
                <a:cs typeface="Calibri"/>
                <a:sym typeface="Calibri"/>
              </a:rPr>
              <a:t>File Type: </a:t>
            </a:r>
            <a:endParaRPr sz="1400" b="0" i="0" u="none" strike="noStrike" cap="none">
              <a:solidFill>
                <a:srgbClr val="000000"/>
              </a:solidFill>
              <a:latin typeface="Arial"/>
              <a:ea typeface="Arial"/>
              <a:cs typeface="Arial"/>
              <a:sym typeface="Arial"/>
            </a:endParaRPr>
          </a:p>
          <a:p>
            <a:pPr marL="0" marR="0" lvl="0" indent="231775"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Choose from &gt; 40 file formats</a:t>
            </a:r>
            <a:endParaRPr sz="1400" b="0" i="0" u="none" strike="noStrike" cap="none">
              <a:solidFill>
                <a:srgbClr val="000000"/>
              </a:solidFill>
              <a:latin typeface="Arial"/>
              <a:ea typeface="Arial"/>
              <a:cs typeface="Arial"/>
              <a:sym typeface="Arial"/>
            </a:endParaRPr>
          </a:p>
          <a:p>
            <a:pPr marL="0" marR="0" lvl="0" indent="231775"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(data and graphics)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pic>
        <p:nvPicPr>
          <p:cNvPr id="220" name="Google Shape;220;p7"/>
          <p:cNvPicPr preferRelativeResize="0"/>
          <p:nvPr/>
        </p:nvPicPr>
        <p:blipFill rotWithShape="1">
          <a:blip r:embed="rId4">
            <a:alphaModFix/>
          </a:blip>
          <a:srcRect/>
          <a:stretch/>
        </p:blipFill>
        <p:spPr>
          <a:xfrm>
            <a:off x="11226800" y="5892800"/>
            <a:ext cx="812800" cy="812800"/>
          </a:xfrm>
          <a:prstGeom prst="rect">
            <a:avLst/>
          </a:prstGeom>
          <a:noFill/>
          <a:ln>
            <a:noFill/>
          </a:ln>
        </p:spPr>
      </p:pic>
      <p:sp>
        <p:nvSpPr>
          <p:cNvPr id="2" name="Slide Number Placeholder 1">
            <a:extLst>
              <a:ext uri="{FF2B5EF4-FFF2-40B4-BE49-F238E27FC236}">
                <a16:creationId xmlns:a16="http://schemas.microsoft.com/office/drawing/2014/main" id="{67C5BF48-58AF-48A4-97AC-B1B9D5AB44CC}"/>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t>7</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20"/>
                                        </p:tgtEl>
                                        <p:attrNameLst>
                                          <p:attrName>style.visibility</p:attrName>
                                        </p:attrNameLst>
                                      </p:cBhvr>
                                      <p:to>
                                        <p:strVal val="visible"/>
                                      </p:to>
                                    </p:set>
                                    <p:animEffect transition="in" filter="fade">
                                      <p:cBhvr>
                                        <p:cTn id="7" dur="1"/>
                                        <p:tgtEl>
                                          <p:spTgt spid="2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8"/>
          <p:cNvSpPr txBox="1">
            <a:spLocks noGrp="1"/>
          </p:cNvSpPr>
          <p:nvPr>
            <p:ph type="title"/>
          </p:nvPr>
        </p:nvSpPr>
        <p:spPr>
          <a:xfrm>
            <a:off x="528298" y="11557"/>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E4E79"/>
              </a:buClr>
              <a:buSzPts val="3200"/>
              <a:buFont typeface="Arial Narrow"/>
              <a:buNone/>
            </a:pPr>
            <a:r>
              <a:rPr lang="en-US">
                <a:latin typeface="Arial Narrow"/>
                <a:ea typeface="Arial Narrow"/>
                <a:cs typeface="Arial Narrow"/>
                <a:sym typeface="Arial Narrow"/>
              </a:rPr>
              <a:t>Online interface to download data </a:t>
            </a:r>
            <a:endParaRPr/>
          </a:p>
        </p:txBody>
      </p:sp>
      <p:sp>
        <p:nvSpPr>
          <p:cNvPr id="228" name="Google Shape;228;p8"/>
          <p:cNvSpPr txBox="1">
            <a:spLocks noGrp="1"/>
          </p:cNvSpPr>
          <p:nvPr>
            <p:ph type="ftr" idx="11"/>
          </p:nvPr>
        </p:nvSpPr>
        <p:spPr>
          <a:xfrm>
            <a:off x="1200193" y="6441410"/>
            <a:ext cx="9369343"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CoastWatch Satellite Course                                           http://coastwatch.noaa.gov</a:t>
            </a:r>
            <a:endParaRPr/>
          </a:p>
        </p:txBody>
      </p:sp>
      <p:sp>
        <p:nvSpPr>
          <p:cNvPr id="229" name="Google Shape;229;p8"/>
          <p:cNvSpPr txBox="1"/>
          <p:nvPr/>
        </p:nvSpPr>
        <p:spPr>
          <a:xfrm>
            <a:off x="1507524" y="556054"/>
            <a:ext cx="184731"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30" name="Google Shape;230;p8"/>
          <p:cNvSpPr txBox="1"/>
          <p:nvPr/>
        </p:nvSpPr>
        <p:spPr>
          <a:xfrm>
            <a:off x="528298" y="1416828"/>
            <a:ext cx="3511089" cy="203132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Can subset by time, latitude or longitude (for gridded datasets)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dk1"/>
                </a:solidFill>
                <a:latin typeface="Calibri"/>
                <a:ea typeface="Calibri"/>
                <a:cs typeface="Calibri"/>
                <a:sym typeface="Calibri"/>
              </a:rPr>
              <a:t>File Type: </a:t>
            </a:r>
            <a:endParaRPr sz="1400" b="0" i="0" u="none" strike="noStrike" cap="none">
              <a:solidFill>
                <a:srgbClr val="000000"/>
              </a:solidFill>
              <a:latin typeface="Arial"/>
              <a:ea typeface="Arial"/>
              <a:cs typeface="Arial"/>
              <a:sym typeface="Arial"/>
            </a:endParaRPr>
          </a:p>
          <a:p>
            <a:pPr marL="0" marR="0" lvl="0" indent="231775"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Choose from &gt; 40 file formats</a:t>
            </a:r>
            <a:endParaRPr sz="1400" b="0" i="0" u="none" strike="noStrike" cap="none">
              <a:solidFill>
                <a:srgbClr val="000000"/>
              </a:solidFill>
              <a:latin typeface="Arial"/>
              <a:ea typeface="Arial"/>
              <a:cs typeface="Arial"/>
              <a:sym typeface="Arial"/>
            </a:endParaRPr>
          </a:p>
          <a:p>
            <a:pPr marL="0" marR="0" lvl="0" indent="231775"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(data and graphics)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pic>
        <p:nvPicPr>
          <p:cNvPr id="231" name="Google Shape;231;p8"/>
          <p:cNvPicPr preferRelativeResize="0">
            <a:picLocks noGrp="1"/>
          </p:cNvPicPr>
          <p:nvPr>
            <p:ph type="body" idx="1"/>
          </p:nvPr>
        </p:nvPicPr>
        <p:blipFill rotWithShape="1">
          <a:blip r:embed="rId3">
            <a:alphaModFix/>
          </a:blip>
          <a:srcRect/>
          <a:stretch/>
        </p:blipFill>
        <p:spPr>
          <a:xfrm>
            <a:off x="4824055" y="1207850"/>
            <a:ext cx="6717469" cy="4351338"/>
          </a:xfrm>
          <a:prstGeom prst="rect">
            <a:avLst/>
          </a:prstGeom>
          <a:noFill/>
          <a:ln w="9525" cap="flat" cmpd="sng">
            <a:solidFill>
              <a:schemeClr val="dk1"/>
            </a:solidFill>
            <a:prstDash val="solid"/>
            <a:round/>
            <a:headEnd type="none" w="sm" len="sm"/>
            <a:tailEnd type="none" w="sm" len="sm"/>
          </a:ln>
        </p:spPr>
      </p:pic>
      <p:pic>
        <p:nvPicPr>
          <p:cNvPr id="232" name="Google Shape;232;p8"/>
          <p:cNvPicPr preferRelativeResize="0"/>
          <p:nvPr/>
        </p:nvPicPr>
        <p:blipFill rotWithShape="1">
          <a:blip r:embed="rId4">
            <a:alphaModFix/>
          </a:blip>
          <a:srcRect r="57402"/>
          <a:stretch/>
        </p:blipFill>
        <p:spPr>
          <a:xfrm>
            <a:off x="861975" y="925386"/>
            <a:ext cx="3061511" cy="5497905"/>
          </a:xfrm>
          <a:prstGeom prst="rect">
            <a:avLst/>
          </a:prstGeom>
          <a:noFill/>
          <a:ln>
            <a:noFill/>
          </a:ln>
        </p:spPr>
      </p:pic>
      <p:cxnSp>
        <p:nvCxnSpPr>
          <p:cNvPr id="233" name="Google Shape;233;p8"/>
          <p:cNvCxnSpPr/>
          <p:nvPr/>
        </p:nvCxnSpPr>
        <p:spPr>
          <a:xfrm rot="10800000">
            <a:off x="4051208" y="4761844"/>
            <a:ext cx="645443" cy="0"/>
          </a:xfrm>
          <a:prstGeom prst="straightConnector1">
            <a:avLst/>
          </a:prstGeom>
          <a:noFill/>
          <a:ln w="19050" cap="flat" cmpd="sng">
            <a:solidFill>
              <a:schemeClr val="dk1"/>
            </a:solidFill>
            <a:prstDash val="solid"/>
            <a:miter lim="800000"/>
            <a:headEnd type="none" w="sm" len="sm"/>
            <a:tailEnd type="triangle" w="med" len="med"/>
          </a:ln>
        </p:spPr>
      </p:cxnSp>
      <p:pic>
        <p:nvPicPr>
          <p:cNvPr id="234" name="Google Shape;234;p8"/>
          <p:cNvPicPr preferRelativeResize="0"/>
          <p:nvPr/>
        </p:nvPicPr>
        <p:blipFill rotWithShape="1">
          <a:blip r:embed="rId5">
            <a:alphaModFix/>
          </a:blip>
          <a:srcRect/>
          <a:stretch/>
        </p:blipFill>
        <p:spPr>
          <a:xfrm>
            <a:off x="11226800" y="5892800"/>
            <a:ext cx="812800" cy="812800"/>
          </a:xfrm>
          <a:prstGeom prst="rect">
            <a:avLst/>
          </a:prstGeom>
          <a:noFill/>
          <a:ln>
            <a:noFill/>
          </a:ln>
        </p:spPr>
      </p:pic>
      <p:sp>
        <p:nvSpPr>
          <p:cNvPr id="2" name="Slide Number Placeholder 1">
            <a:extLst>
              <a:ext uri="{FF2B5EF4-FFF2-40B4-BE49-F238E27FC236}">
                <a16:creationId xmlns:a16="http://schemas.microsoft.com/office/drawing/2014/main" id="{E4B024BF-1979-48E0-A41D-6DA0731813E3}"/>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t>8</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34"/>
                                        </p:tgtEl>
                                        <p:attrNameLst>
                                          <p:attrName>style.visibility</p:attrName>
                                        </p:attrNameLst>
                                      </p:cBhvr>
                                      <p:to>
                                        <p:strVal val="visible"/>
                                      </p:to>
                                    </p:set>
                                    <p:animEffect transition="in" filter="fade">
                                      <p:cBhvr>
                                        <p:cTn id="7" dur="1"/>
                                        <p:tgtEl>
                                          <p:spTgt spid="23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233"/>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2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2" name="Google Shape;242;p9"/>
          <p:cNvSpPr txBox="1"/>
          <p:nvPr/>
        </p:nvSpPr>
        <p:spPr>
          <a:xfrm>
            <a:off x="4145032" y="2139856"/>
            <a:ext cx="5901380" cy="338554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https://coastwatch.pfeg.noaa.gov/erddap/griddap/</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1200"/>
              </a:spcBef>
              <a:spcAft>
                <a:spcPts val="0"/>
              </a:spcAft>
              <a:buClr>
                <a:srgbClr val="000000"/>
              </a:buClr>
              <a:buSzPts val="1800"/>
              <a:buFont typeface="Arial"/>
              <a:buNone/>
            </a:pPr>
            <a:r>
              <a:rPr lang="en-US" sz="1800" b="0" i="0" u="none" strike="noStrike" cap="none">
                <a:solidFill>
                  <a:srgbClr val="FF0000"/>
                </a:solidFill>
                <a:latin typeface="Calibri"/>
                <a:ea typeface="Calibri"/>
                <a:cs typeface="Calibri"/>
                <a:sym typeface="Calibri"/>
              </a:rPr>
              <a:t>NOAA_DHW_monthly</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1200"/>
              </a:spcBef>
              <a:spcAft>
                <a:spcPts val="0"/>
              </a:spcAft>
              <a:buClr>
                <a:srgbClr val="000000"/>
              </a:buClr>
              <a:buSzPts val="1800"/>
              <a:buFont typeface="Arial"/>
              <a:buNone/>
            </a:pPr>
            <a:r>
              <a:rPr lang="en-US" sz="1800" b="0" i="0" u="none" strike="noStrike" cap="none">
                <a:solidFill>
                  <a:srgbClr val="00B050"/>
                </a:solidFill>
                <a:latin typeface="Calibri"/>
                <a:ea typeface="Calibri"/>
                <a:cs typeface="Calibri"/>
                <a:sym typeface="Calibri"/>
              </a:rPr>
              <a:t>.largePng (.nc, .mat, .json, .geotif, .kml, .csv…)</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120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1200"/>
              </a:spcBef>
              <a:spcAft>
                <a:spcPts val="0"/>
              </a:spcAft>
              <a:buClr>
                <a:srgbClr val="000000"/>
              </a:buClr>
              <a:buSzPts val="1800"/>
              <a:buFont typeface="Arial"/>
              <a:buNone/>
            </a:pPr>
            <a:r>
              <a:rPr lang="en-US" sz="1800" b="0" i="0" u="none" strike="noStrike" cap="none">
                <a:solidFill>
                  <a:srgbClr val="B830FF"/>
                </a:solidFill>
                <a:latin typeface="Calibri"/>
                <a:ea typeface="Calibri"/>
                <a:cs typeface="Calibri"/>
                <a:sym typeface="Calibri"/>
              </a:rPr>
              <a:t>sea_surface_temperature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120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[(2019-09-15T12:00:00Z):(2019-09-15T12:00:00Z)]</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1200"/>
              </a:spcBef>
              <a:spcAft>
                <a:spcPts val="0"/>
              </a:spcAft>
              <a:buClr>
                <a:srgbClr val="000000"/>
              </a:buClr>
              <a:buSzPts val="1800"/>
              <a:buFont typeface="Arial"/>
              <a:buNone/>
            </a:pPr>
            <a:r>
              <a:rPr lang="en-US" sz="1800" b="0" i="0" u="none" strike="noStrike" cap="none">
                <a:solidFill>
                  <a:srgbClr val="00B0F0"/>
                </a:solidFill>
                <a:latin typeface="Calibri"/>
                <a:ea typeface="Calibri"/>
                <a:cs typeface="Calibri"/>
                <a:sym typeface="Calibri"/>
              </a:rPr>
              <a:t>[(70):(-10)]</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1200"/>
              </a:spcBef>
              <a:spcAft>
                <a:spcPts val="0"/>
              </a:spcAft>
              <a:buClr>
                <a:srgbClr val="000000"/>
              </a:buClr>
              <a:buSzPts val="1800"/>
              <a:buFont typeface="Arial"/>
              <a:buNone/>
            </a:pPr>
            <a:r>
              <a:rPr lang="en-US" sz="1800" b="0" i="0" u="none" strike="noStrike" cap="none">
                <a:solidFill>
                  <a:srgbClr val="00B0F0"/>
                </a:solidFill>
                <a:latin typeface="Calibri"/>
                <a:ea typeface="Calibri"/>
                <a:cs typeface="Calibri"/>
                <a:sym typeface="Calibri"/>
              </a:rPr>
              <a:t>[(-180):(-100)]</a:t>
            </a:r>
            <a:endParaRPr sz="1400" b="0" i="0" u="none" strike="noStrike" cap="none">
              <a:solidFill>
                <a:srgbClr val="000000"/>
              </a:solidFill>
              <a:latin typeface="Arial"/>
              <a:ea typeface="Arial"/>
              <a:cs typeface="Arial"/>
              <a:sym typeface="Arial"/>
            </a:endParaRPr>
          </a:p>
        </p:txBody>
      </p:sp>
      <p:sp>
        <p:nvSpPr>
          <p:cNvPr id="243" name="Google Shape;243;p9"/>
          <p:cNvSpPr txBox="1"/>
          <p:nvPr/>
        </p:nvSpPr>
        <p:spPr>
          <a:xfrm>
            <a:off x="1943810" y="2152556"/>
            <a:ext cx="2197101" cy="3385542"/>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Base URL:</a:t>
            </a:r>
            <a:endParaRPr sz="1400" b="0" i="0" u="none" strike="noStrike" cap="none">
              <a:solidFill>
                <a:srgbClr val="000000"/>
              </a:solidFill>
              <a:latin typeface="Arial"/>
              <a:ea typeface="Arial"/>
              <a:cs typeface="Arial"/>
              <a:sym typeface="Arial"/>
            </a:endParaRPr>
          </a:p>
          <a:p>
            <a:pPr marL="0" marR="0" lvl="0" indent="0" algn="r" rtl="0">
              <a:lnSpc>
                <a:spcPct val="100000"/>
              </a:lnSpc>
              <a:spcBef>
                <a:spcPts val="1200"/>
              </a:spcBef>
              <a:spcAft>
                <a:spcPts val="0"/>
              </a:spcAft>
              <a:buClr>
                <a:srgbClr val="000000"/>
              </a:buClr>
              <a:buSzPts val="1800"/>
              <a:buFont typeface="Arial"/>
              <a:buNone/>
            </a:pPr>
            <a:r>
              <a:rPr lang="en-US" sz="1800" b="0" i="0" u="none" strike="noStrike" cap="none">
                <a:solidFill>
                  <a:srgbClr val="FF0000"/>
                </a:solidFill>
                <a:latin typeface="Calibri"/>
                <a:ea typeface="Calibri"/>
                <a:cs typeface="Calibri"/>
                <a:sym typeface="Calibri"/>
              </a:rPr>
              <a:t>Dataset ID:</a:t>
            </a:r>
            <a:endParaRPr sz="1400" b="0" i="0" u="none" strike="noStrike" cap="none">
              <a:solidFill>
                <a:srgbClr val="000000"/>
              </a:solidFill>
              <a:latin typeface="Arial"/>
              <a:ea typeface="Arial"/>
              <a:cs typeface="Arial"/>
              <a:sym typeface="Arial"/>
            </a:endParaRPr>
          </a:p>
          <a:p>
            <a:pPr marL="0" marR="0" lvl="0" indent="0" algn="r" rtl="0">
              <a:lnSpc>
                <a:spcPct val="100000"/>
              </a:lnSpc>
              <a:spcBef>
                <a:spcPts val="1200"/>
              </a:spcBef>
              <a:spcAft>
                <a:spcPts val="0"/>
              </a:spcAft>
              <a:buClr>
                <a:srgbClr val="000000"/>
              </a:buClr>
              <a:buSzPts val="1800"/>
              <a:buFont typeface="Arial"/>
              <a:buNone/>
            </a:pPr>
            <a:r>
              <a:rPr lang="en-US" sz="1800" b="0" i="0" u="none" strike="noStrike" cap="none">
                <a:solidFill>
                  <a:srgbClr val="00B050"/>
                </a:solidFill>
                <a:latin typeface="Calibri"/>
                <a:ea typeface="Calibri"/>
                <a:cs typeface="Calibri"/>
                <a:sym typeface="Calibri"/>
              </a:rPr>
              <a:t>File Type:</a:t>
            </a:r>
            <a:endParaRPr sz="1400" b="0" i="0" u="none" strike="noStrike" cap="none">
              <a:solidFill>
                <a:srgbClr val="000000"/>
              </a:solidFill>
              <a:latin typeface="Arial"/>
              <a:ea typeface="Arial"/>
              <a:cs typeface="Arial"/>
              <a:sym typeface="Arial"/>
            </a:endParaRPr>
          </a:p>
          <a:p>
            <a:pPr marL="0" marR="0" lvl="0" indent="0" algn="r" rtl="0">
              <a:lnSpc>
                <a:spcPct val="100000"/>
              </a:lnSpc>
              <a:spcBef>
                <a:spcPts val="1200"/>
              </a:spcBef>
              <a:spcAft>
                <a:spcPts val="0"/>
              </a:spcAft>
              <a:buClr>
                <a:srgbClr val="000000"/>
              </a:buClr>
              <a:buSzPts val="1800"/>
              <a:buFont typeface="Arial"/>
              <a:buNone/>
            </a:pPr>
            <a:r>
              <a:rPr lang="en-US" sz="1800" b="0" i="0" u="none" strike="noStrike" cap="none">
                <a:solidFill>
                  <a:srgbClr val="1F3864"/>
                </a:solidFill>
                <a:latin typeface="Calibri"/>
                <a:ea typeface="Calibri"/>
                <a:cs typeface="Calibri"/>
                <a:sym typeface="Calibri"/>
              </a:rPr>
              <a:t>Data Request Begins</a:t>
            </a:r>
            <a:endParaRPr sz="1400" b="0" i="0" u="none" strike="noStrike" cap="none">
              <a:solidFill>
                <a:srgbClr val="000000"/>
              </a:solidFill>
              <a:latin typeface="Arial"/>
              <a:ea typeface="Arial"/>
              <a:cs typeface="Arial"/>
              <a:sym typeface="Arial"/>
            </a:endParaRPr>
          </a:p>
          <a:p>
            <a:pPr marL="0" marR="0" lvl="0" indent="0" algn="r" rtl="0">
              <a:lnSpc>
                <a:spcPct val="100000"/>
              </a:lnSpc>
              <a:spcBef>
                <a:spcPts val="1200"/>
              </a:spcBef>
              <a:spcAft>
                <a:spcPts val="0"/>
              </a:spcAft>
              <a:buClr>
                <a:srgbClr val="000000"/>
              </a:buClr>
              <a:buSzPts val="1800"/>
              <a:buFont typeface="Arial"/>
              <a:buNone/>
            </a:pPr>
            <a:r>
              <a:rPr lang="en-US" sz="1800" b="0" i="0" u="none" strike="noStrike" cap="none">
                <a:solidFill>
                  <a:srgbClr val="B830FF"/>
                </a:solidFill>
                <a:latin typeface="Calibri"/>
                <a:ea typeface="Calibri"/>
                <a:cs typeface="Calibri"/>
                <a:sym typeface="Calibri"/>
              </a:rPr>
              <a:t>Variable:</a:t>
            </a:r>
            <a:endParaRPr sz="1400" b="0" i="0" u="none" strike="noStrike" cap="none">
              <a:solidFill>
                <a:srgbClr val="000000"/>
              </a:solidFill>
              <a:latin typeface="Arial"/>
              <a:ea typeface="Arial"/>
              <a:cs typeface="Arial"/>
              <a:sym typeface="Arial"/>
            </a:endParaRPr>
          </a:p>
          <a:p>
            <a:pPr marL="0" marR="0" lvl="0" indent="0" algn="r" rtl="0">
              <a:lnSpc>
                <a:spcPct val="100000"/>
              </a:lnSpc>
              <a:spcBef>
                <a:spcPts val="1200"/>
              </a:spcBef>
              <a:spcAft>
                <a:spcPts val="0"/>
              </a:spcAft>
              <a:buClr>
                <a:srgbClr val="000000"/>
              </a:buClr>
              <a:buSzPts val="1800"/>
              <a:buFont typeface="Arial"/>
              <a:buNone/>
            </a:pPr>
            <a:r>
              <a:rPr lang="en-US" sz="1800" b="0" i="0" u="none" strike="noStrike" cap="none">
                <a:solidFill>
                  <a:srgbClr val="0C0C0C"/>
                </a:solidFill>
                <a:latin typeface="Calibri"/>
                <a:ea typeface="Calibri"/>
                <a:cs typeface="Calibri"/>
                <a:sym typeface="Calibri"/>
              </a:rPr>
              <a:t>Time range:</a:t>
            </a:r>
            <a:endParaRPr sz="1400" b="0" i="0" u="none" strike="noStrike" cap="none">
              <a:solidFill>
                <a:srgbClr val="000000"/>
              </a:solidFill>
              <a:latin typeface="Arial"/>
              <a:ea typeface="Arial"/>
              <a:cs typeface="Arial"/>
              <a:sym typeface="Arial"/>
            </a:endParaRPr>
          </a:p>
          <a:p>
            <a:pPr marL="0" marR="0" lvl="0" indent="0" algn="r" rtl="0">
              <a:lnSpc>
                <a:spcPct val="100000"/>
              </a:lnSpc>
              <a:spcBef>
                <a:spcPts val="1200"/>
              </a:spcBef>
              <a:spcAft>
                <a:spcPts val="0"/>
              </a:spcAft>
              <a:buClr>
                <a:srgbClr val="000000"/>
              </a:buClr>
              <a:buSzPts val="1800"/>
              <a:buFont typeface="Arial"/>
              <a:buNone/>
            </a:pPr>
            <a:r>
              <a:rPr lang="en-US" sz="1800" b="0" i="0" u="none" strike="noStrike" cap="none">
                <a:solidFill>
                  <a:srgbClr val="00B0F0"/>
                </a:solidFill>
                <a:latin typeface="Calibri"/>
                <a:ea typeface="Calibri"/>
                <a:cs typeface="Calibri"/>
                <a:sym typeface="Calibri"/>
              </a:rPr>
              <a:t>Latitude Range:</a:t>
            </a:r>
            <a:endParaRPr sz="1400" b="0" i="0" u="none" strike="noStrike" cap="none">
              <a:solidFill>
                <a:srgbClr val="000000"/>
              </a:solidFill>
              <a:latin typeface="Arial"/>
              <a:ea typeface="Arial"/>
              <a:cs typeface="Arial"/>
              <a:sym typeface="Arial"/>
            </a:endParaRPr>
          </a:p>
          <a:p>
            <a:pPr marL="0" marR="0" lvl="0" indent="0" algn="r" rtl="0">
              <a:lnSpc>
                <a:spcPct val="100000"/>
              </a:lnSpc>
              <a:spcBef>
                <a:spcPts val="1200"/>
              </a:spcBef>
              <a:spcAft>
                <a:spcPts val="0"/>
              </a:spcAft>
              <a:buClr>
                <a:srgbClr val="000000"/>
              </a:buClr>
              <a:buSzPts val="1800"/>
              <a:buFont typeface="Arial"/>
              <a:buNone/>
            </a:pPr>
            <a:r>
              <a:rPr lang="en-US" sz="1800" b="0" i="0" u="none" strike="noStrike" cap="none">
                <a:solidFill>
                  <a:srgbClr val="00B0F0"/>
                </a:solidFill>
                <a:latin typeface="Calibri"/>
                <a:ea typeface="Calibri"/>
                <a:cs typeface="Calibri"/>
                <a:sym typeface="Calibri"/>
              </a:rPr>
              <a:t>Longitude Range:</a:t>
            </a:r>
            <a:endParaRPr sz="1400" b="0" i="0" u="none" strike="noStrike" cap="none">
              <a:solidFill>
                <a:srgbClr val="000000"/>
              </a:solidFill>
              <a:latin typeface="Arial"/>
              <a:ea typeface="Arial"/>
              <a:cs typeface="Arial"/>
              <a:sym typeface="Arial"/>
            </a:endParaRPr>
          </a:p>
        </p:txBody>
      </p:sp>
      <p:sp>
        <p:nvSpPr>
          <p:cNvPr id="244" name="Google Shape;244;p9"/>
          <p:cNvSpPr txBox="1"/>
          <p:nvPr/>
        </p:nvSpPr>
        <p:spPr>
          <a:xfrm>
            <a:off x="554145" y="275509"/>
            <a:ext cx="11177780" cy="626482"/>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0" i="0" u="none" strike="noStrike" cap="none">
                <a:solidFill>
                  <a:srgbClr val="1E4E79"/>
                </a:solidFill>
                <a:latin typeface="Arial Narrow"/>
                <a:ea typeface="Arial Narrow"/>
                <a:cs typeface="Arial Narrow"/>
                <a:sym typeface="Arial Narrow"/>
              </a:rPr>
              <a:t>Deconstructing an ERDDAP data request URL</a:t>
            </a:r>
            <a:endParaRPr sz="1400" b="0" i="0" u="none" strike="noStrike" cap="none">
              <a:solidFill>
                <a:srgbClr val="000000"/>
              </a:solidFill>
              <a:latin typeface="Arial"/>
              <a:ea typeface="Arial"/>
              <a:cs typeface="Arial"/>
              <a:sym typeface="Arial"/>
            </a:endParaRPr>
          </a:p>
        </p:txBody>
      </p:sp>
      <p:sp>
        <p:nvSpPr>
          <p:cNvPr id="245" name="Google Shape;245;p9"/>
          <p:cNvSpPr txBox="1"/>
          <p:nvPr/>
        </p:nvSpPr>
        <p:spPr>
          <a:xfrm>
            <a:off x="3884121" y="1536233"/>
            <a:ext cx="4078361"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chemeClr val="dk1"/>
                </a:solidFill>
                <a:latin typeface="Calibri"/>
                <a:ea typeface="Calibri"/>
                <a:cs typeface="Calibri"/>
                <a:sym typeface="Calibri"/>
              </a:rPr>
              <a:t>Example of a URL data request</a:t>
            </a:r>
            <a:endParaRPr sz="1400" b="0" i="0" u="none" strike="noStrike" cap="none">
              <a:solidFill>
                <a:srgbClr val="000000"/>
              </a:solidFill>
              <a:latin typeface="Arial"/>
              <a:ea typeface="Arial"/>
              <a:cs typeface="Arial"/>
              <a:sym typeface="Arial"/>
            </a:endParaRPr>
          </a:p>
        </p:txBody>
      </p:sp>
      <p:sp>
        <p:nvSpPr>
          <p:cNvPr id="246" name="Google Shape;246;p9"/>
          <p:cNvSpPr/>
          <p:nvPr/>
        </p:nvSpPr>
        <p:spPr>
          <a:xfrm>
            <a:off x="882193" y="867613"/>
            <a:ext cx="10559530"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FF0000"/>
                </a:solidFill>
                <a:latin typeface="Calibri"/>
                <a:ea typeface="Calibri"/>
                <a:cs typeface="Calibri"/>
                <a:sym typeface="Calibri"/>
              </a:rPr>
              <a:t>NOAA_DHW_monthly</a:t>
            </a:r>
            <a:r>
              <a:rPr lang="en-US" sz="2000" b="0" i="0" u="none" strike="noStrike" cap="none">
                <a:solidFill>
                  <a:schemeClr val="dk1"/>
                </a:solidFill>
                <a:latin typeface="Calibri"/>
                <a:ea typeface="Calibri"/>
                <a:cs typeface="Calibri"/>
                <a:sym typeface="Calibri"/>
              </a:rPr>
              <a:t>.</a:t>
            </a:r>
            <a:r>
              <a:rPr lang="en-US" sz="2000" b="0" i="0" u="none" strike="noStrike" cap="none">
                <a:solidFill>
                  <a:srgbClr val="00B050"/>
                </a:solidFill>
                <a:latin typeface="Calibri"/>
                <a:ea typeface="Calibri"/>
                <a:cs typeface="Calibri"/>
                <a:sym typeface="Calibri"/>
              </a:rPr>
              <a:t>largePng</a:t>
            </a:r>
            <a:r>
              <a:rPr lang="en-US" sz="2000" b="0" i="0" u="none" strike="noStrike" cap="none">
                <a:solidFill>
                  <a:schemeClr val="dk1"/>
                </a:solidFill>
                <a:latin typeface="Calibri"/>
                <a:ea typeface="Calibri"/>
                <a:cs typeface="Calibri"/>
                <a:sym typeface="Calibri"/>
              </a:rPr>
              <a:t>?</a:t>
            </a:r>
            <a:r>
              <a:rPr lang="en-US" sz="2000" b="0" i="0" u="none" strike="noStrike" cap="none">
                <a:solidFill>
                  <a:srgbClr val="B830FF"/>
                </a:solidFill>
                <a:latin typeface="Calibri"/>
                <a:ea typeface="Calibri"/>
                <a:cs typeface="Calibri"/>
                <a:sym typeface="Calibri"/>
              </a:rPr>
              <a:t>sea_surface_temperature</a:t>
            </a:r>
            <a:r>
              <a:rPr lang="en-US" sz="2000" b="0" i="0" u="none" strike="noStrike" cap="none">
                <a:solidFill>
                  <a:schemeClr val="dk1"/>
                </a:solidFill>
                <a:latin typeface="Calibri"/>
                <a:ea typeface="Calibri"/>
                <a:cs typeface="Calibri"/>
                <a:sym typeface="Calibri"/>
              </a:rPr>
              <a:t>[(2019-09-21T12:00:00Z)]</a:t>
            </a:r>
            <a:endParaRPr sz="2000" b="0" i="0" u="none" strike="noStrike" cap="none">
              <a:solidFill>
                <a:schemeClr val="dk1"/>
              </a:solidFill>
              <a:latin typeface="Calibri"/>
              <a:ea typeface="Calibri"/>
              <a:cs typeface="Calibri"/>
              <a:sym typeface="Calibri"/>
            </a:endParaRPr>
          </a:p>
        </p:txBody>
      </p:sp>
      <p:sp>
        <p:nvSpPr>
          <p:cNvPr id="247" name="Google Shape;247;p9"/>
          <p:cNvSpPr/>
          <p:nvPr/>
        </p:nvSpPr>
        <p:spPr>
          <a:xfrm rot="5400000">
            <a:off x="8934231" y="3450153"/>
            <a:ext cx="4872020"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00B0F0"/>
                </a:solidFill>
                <a:latin typeface="Calibri"/>
                <a:ea typeface="Calibri"/>
                <a:cs typeface="Calibri"/>
                <a:sym typeface="Calibri"/>
              </a:rPr>
              <a:t>[(70):(-10)][(-180):(-100)]</a:t>
            </a:r>
            <a:endParaRPr sz="1400" b="0" i="0" u="none" strike="noStrike" cap="none">
              <a:solidFill>
                <a:srgbClr val="000000"/>
              </a:solidFill>
              <a:latin typeface="Arial"/>
              <a:ea typeface="Arial"/>
              <a:cs typeface="Arial"/>
              <a:sym typeface="Arial"/>
            </a:endParaRPr>
          </a:p>
        </p:txBody>
      </p:sp>
      <p:sp>
        <p:nvSpPr>
          <p:cNvPr id="248" name="Google Shape;248;p9"/>
          <p:cNvSpPr/>
          <p:nvPr/>
        </p:nvSpPr>
        <p:spPr>
          <a:xfrm rot="-5400000">
            <a:off x="-2363625" y="3014955"/>
            <a:ext cx="5953777"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coastwatch.pfeg.noaa.gov/</a:t>
            </a:r>
            <a:r>
              <a:rPr lang="en-US" sz="1600" b="0" i="0" u="none" strike="noStrike" cap="none">
                <a:solidFill>
                  <a:schemeClr val="dk1"/>
                </a:solidFill>
                <a:latin typeface="Calibri"/>
                <a:ea typeface="Calibri"/>
                <a:cs typeface="Calibri"/>
                <a:sym typeface="Calibri"/>
              </a:rPr>
              <a:t>erddap</a:t>
            </a:r>
            <a:r>
              <a:rPr lang="en-US" sz="1800" b="0" i="0" u="none" strike="noStrike" cap="none">
                <a:solidFill>
                  <a:schemeClr val="dk1"/>
                </a:solidFill>
                <a:latin typeface="Calibri"/>
                <a:ea typeface="Calibri"/>
                <a:cs typeface="Calibri"/>
                <a:sym typeface="Calibri"/>
              </a:rPr>
              <a:t>/griddap/</a:t>
            </a:r>
            <a:endParaRPr sz="1800" b="0" i="0" u="none" strike="noStrike" cap="none">
              <a:solidFill>
                <a:schemeClr val="dk1"/>
              </a:solidFill>
              <a:latin typeface="Calibri"/>
              <a:ea typeface="Calibri"/>
              <a:cs typeface="Calibri"/>
              <a:sym typeface="Calibri"/>
            </a:endParaRPr>
          </a:p>
        </p:txBody>
      </p:sp>
      <p:cxnSp>
        <p:nvCxnSpPr>
          <p:cNvPr id="249" name="Google Shape;249;p9"/>
          <p:cNvCxnSpPr/>
          <p:nvPr/>
        </p:nvCxnSpPr>
        <p:spPr>
          <a:xfrm flipH="1">
            <a:off x="797930" y="1241346"/>
            <a:ext cx="49094" cy="4862579"/>
          </a:xfrm>
          <a:prstGeom prst="straightConnector1">
            <a:avLst/>
          </a:prstGeom>
          <a:noFill/>
          <a:ln w="22225" cap="flat" cmpd="sng">
            <a:solidFill>
              <a:schemeClr val="accent1"/>
            </a:solidFill>
            <a:prstDash val="solid"/>
            <a:miter lim="800000"/>
            <a:headEnd type="none" w="sm" len="sm"/>
            <a:tailEnd type="none" w="sm" len="sm"/>
          </a:ln>
        </p:spPr>
      </p:cxnSp>
      <p:cxnSp>
        <p:nvCxnSpPr>
          <p:cNvPr id="250" name="Google Shape;250;p9"/>
          <p:cNvCxnSpPr/>
          <p:nvPr/>
        </p:nvCxnSpPr>
        <p:spPr>
          <a:xfrm flipH="1">
            <a:off x="11085923" y="1241346"/>
            <a:ext cx="15390" cy="3377546"/>
          </a:xfrm>
          <a:prstGeom prst="straightConnector1">
            <a:avLst/>
          </a:prstGeom>
          <a:noFill/>
          <a:ln w="22225" cap="flat" cmpd="sng">
            <a:solidFill>
              <a:schemeClr val="accent1"/>
            </a:solidFill>
            <a:prstDash val="solid"/>
            <a:miter lim="800000"/>
            <a:headEnd type="none" w="sm" len="sm"/>
            <a:tailEnd type="none" w="sm" len="sm"/>
          </a:ln>
        </p:spPr>
      </p:cxnSp>
      <p:cxnSp>
        <p:nvCxnSpPr>
          <p:cNvPr id="251" name="Google Shape;251;p9"/>
          <p:cNvCxnSpPr/>
          <p:nvPr/>
        </p:nvCxnSpPr>
        <p:spPr>
          <a:xfrm rot="10800000" flipH="1">
            <a:off x="847024" y="1247667"/>
            <a:ext cx="10254288" cy="2"/>
          </a:xfrm>
          <a:prstGeom prst="straightConnector1">
            <a:avLst/>
          </a:prstGeom>
          <a:noFill/>
          <a:ln w="22225" cap="flat" cmpd="sng">
            <a:solidFill>
              <a:schemeClr val="accent1"/>
            </a:solidFill>
            <a:prstDash val="solid"/>
            <a:miter lim="800000"/>
            <a:headEnd type="none" w="sm" len="sm"/>
            <a:tailEnd type="none" w="sm" len="sm"/>
          </a:ln>
        </p:spPr>
      </p:cxnSp>
      <p:sp>
        <p:nvSpPr>
          <p:cNvPr id="252" name="Google Shape;252;p9"/>
          <p:cNvSpPr/>
          <p:nvPr/>
        </p:nvSpPr>
        <p:spPr>
          <a:xfrm>
            <a:off x="612760" y="6103925"/>
            <a:ext cx="11344778" cy="29238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300"/>
              <a:buFont typeface="Arial"/>
              <a:buNone/>
            </a:pPr>
            <a:r>
              <a:rPr lang="en-US" sz="1300" b="0" i="0" u="sng" strike="noStrike" cap="none">
                <a:solidFill>
                  <a:schemeClr val="dk1"/>
                </a:solidFill>
                <a:latin typeface="Calibri"/>
                <a:ea typeface="Calibri"/>
                <a:cs typeface="Calibri"/>
                <a:sym typeface="Calibri"/>
                <a:hlinkClick r:id="rId3">
                  <a:extLst>
                    <a:ext uri="{A12FA001-AC4F-418D-AE19-62706E023703}">
                      <ahyp:hlinkClr xmlns:ahyp="http://schemas.microsoft.com/office/drawing/2018/hyperlinkcolor" val="tx"/>
                    </a:ext>
                  </a:extLst>
                </a:hlinkClick>
              </a:rPr>
              <a:t>https://coastwatch.pfeg.noaa.gov/erddap/griddap/NOAA_DHW_monthly.largePng?sea_surface_temperature[(2019-09-15T23:00:00Z)][(70):(-10)][(-180):(-100)]</a:t>
            </a:r>
            <a:endParaRPr sz="1300" b="0" i="0" u="none" strike="noStrike" cap="none">
              <a:solidFill>
                <a:schemeClr val="dk1"/>
              </a:solidFill>
              <a:latin typeface="Calibri"/>
              <a:ea typeface="Calibri"/>
              <a:cs typeface="Calibri"/>
              <a:sym typeface="Calibri"/>
            </a:endParaRPr>
          </a:p>
        </p:txBody>
      </p:sp>
      <p:pic>
        <p:nvPicPr>
          <p:cNvPr id="253" name="Google Shape;253;p9"/>
          <p:cNvPicPr preferRelativeResize="0"/>
          <p:nvPr/>
        </p:nvPicPr>
        <p:blipFill rotWithShape="1">
          <a:blip r:embed="rId4">
            <a:alphaModFix/>
          </a:blip>
          <a:srcRect/>
          <a:stretch/>
        </p:blipFill>
        <p:spPr>
          <a:xfrm>
            <a:off x="11226800" y="5892800"/>
            <a:ext cx="812800" cy="812800"/>
          </a:xfrm>
          <a:prstGeom prst="rect">
            <a:avLst/>
          </a:prstGeom>
          <a:noFill/>
          <a:ln>
            <a:noFill/>
          </a:ln>
        </p:spPr>
      </p:pic>
      <p:sp>
        <p:nvSpPr>
          <p:cNvPr id="16" name="Google Shape;194;p5">
            <a:extLst>
              <a:ext uri="{FF2B5EF4-FFF2-40B4-BE49-F238E27FC236}">
                <a16:creationId xmlns:a16="http://schemas.microsoft.com/office/drawing/2014/main" id="{B1A82B9D-16FE-4DFE-A393-62F65D8242AB}"/>
              </a:ext>
            </a:extLst>
          </p:cNvPr>
          <p:cNvSpPr txBox="1">
            <a:spLocks noGrp="1"/>
          </p:cNvSpPr>
          <p:nvPr>
            <p:ph type="ftr" idx="11"/>
          </p:nvPr>
        </p:nvSpPr>
        <p:spPr>
          <a:xfrm>
            <a:off x="1221458" y="6441410"/>
            <a:ext cx="9369343"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CoastWatch Satellite Course                                           http://coastwatch.noaa.gov</a:t>
            </a:r>
            <a:endParaRPr/>
          </a:p>
        </p:txBody>
      </p:sp>
      <p:sp>
        <p:nvSpPr>
          <p:cNvPr id="17" name="Slide Number Placeholder 1">
            <a:extLst>
              <a:ext uri="{FF2B5EF4-FFF2-40B4-BE49-F238E27FC236}">
                <a16:creationId xmlns:a16="http://schemas.microsoft.com/office/drawing/2014/main" id="{157021F7-9DB8-4896-9056-F37185F13DB8}"/>
              </a:ext>
            </a:extLst>
          </p:cNvPr>
          <p:cNvSpPr>
            <a:spLocks noGrp="1"/>
          </p:cNvSpPr>
          <p:nvPr>
            <p:ph type="sldNum" idx="12"/>
          </p:nvPr>
        </p:nvSpPr>
        <p:spPr>
          <a:xfrm>
            <a:off x="11201984" y="6441410"/>
            <a:ext cx="1104014" cy="365125"/>
          </a:xfrm>
        </p:spPr>
        <p:txBody>
          <a:bodyPr/>
          <a:lstStyle/>
          <a:p>
            <a:pPr marL="0" lvl="0" indent="0" algn="l" rtl="0">
              <a:spcBef>
                <a:spcPts val="0"/>
              </a:spcBef>
              <a:spcAft>
                <a:spcPts val="0"/>
              </a:spcAft>
              <a:buNone/>
            </a:pPr>
            <a:fld id="{00000000-1234-1234-1234-123412341234}" type="slidenum">
              <a:rPr lang="en-US" smtClean="0"/>
              <a:t>9</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53"/>
                                        </p:tgtEl>
                                        <p:attrNameLst>
                                          <p:attrName>style.visibility</p:attrName>
                                        </p:attrNameLst>
                                      </p:cBhvr>
                                      <p:to>
                                        <p:strVal val="visible"/>
                                      </p:to>
                                    </p:set>
                                    <p:animEffect transition="in" filter="fade">
                                      <p:cBhvr>
                                        <p:cTn id="7" dur="1"/>
                                        <p:tgtEl>
                                          <p:spTgt spid="2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NOAA Title Options">
  <a:themeElements>
    <a:clrScheme name="Custom 11">
      <a:dk1>
        <a:srgbClr val="000000"/>
      </a:dk1>
      <a:lt1>
        <a:srgbClr val="FFFFFF"/>
      </a:lt1>
      <a:dk2>
        <a:srgbClr val="00467F"/>
      </a:dk2>
      <a:lt2>
        <a:srgbClr val="CCE7EA"/>
      </a:lt2>
      <a:accent1>
        <a:srgbClr val="008998"/>
      </a:accent1>
      <a:accent2>
        <a:srgbClr val="CC9C4A"/>
      </a:accent2>
      <a:accent3>
        <a:srgbClr val="EA7125"/>
      </a:accent3>
      <a:accent4>
        <a:srgbClr val="738539"/>
      </a:accent4>
      <a:accent5>
        <a:srgbClr val="9C552D"/>
      </a:accent5>
      <a:accent6>
        <a:srgbClr val="C0311A"/>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TotalTime>
  <Words>4578</Words>
  <Application>Microsoft Office PowerPoint</Application>
  <PresentationFormat>Widescreen</PresentationFormat>
  <Paragraphs>355</Paragraphs>
  <Slides>26</Slides>
  <Notes>26</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26</vt:i4>
      </vt:variant>
    </vt:vector>
  </HeadingPairs>
  <TitlesOfParts>
    <vt:vector size="33" baseType="lpstr">
      <vt:lpstr>Arial</vt:lpstr>
      <vt:lpstr>Calibri</vt:lpstr>
      <vt:lpstr>Arial Narrow</vt:lpstr>
      <vt:lpstr>Helvetica Neue</vt:lpstr>
      <vt:lpstr>Times New Roman</vt:lpstr>
      <vt:lpstr>NOAA Title Options</vt:lpstr>
      <vt:lpstr>1_Custom Design</vt:lpstr>
      <vt:lpstr>PowerPoint Presentation</vt:lpstr>
      <vt:lpstr>PowerPoint Presentation</vt:lpstr>
      <vt:lpstr>ERDDAP1 – designed to make data access easier </vt:lpstr>
      <vt:lpstr>NOAA/ERD ERDDAP contains &gt; 1000 satellite datasets</vt:lpstr>
      <vt:lpstr>ERD ERDDAP data catalog has &gt;400 non-satellite datasets</vt:lpstr>
      <vt:lpstr>PowerPoint Presentation</vt:lpstr>
      <vt:lpstr>Online interface to create custom graphs</vt:lpstr>
      <vt:lpstr>Online interface to download data </vt:lpstr>
      <vt:lpstr>PowerPoint Presentation</vt:lpstr>
      <vt:lpstr>This URL:</vt:lpstr>
      <vt:lpstr>Change the variable:</vt:lpstr>
      <vt:lpstr>Visualize the Pacific marine heat wave:</vt:lpstr>
      <vt:lpstr>Create a 2D timeseries:</vt:lpstr>
      <vt:lpstr>Generate a Hovmöller diagram</vt:lpstr>
      <vt:lpstr>Generate a Timeseries </vt:lpstr>
      <vt:lpstr>Visualize wind speeds produced by Hurricane Katrina</vt:lpstr>
      <vt:lpstr>Visualize wind vectors produced by Hurricane Katrina</vt:lpstr>
      <vt:lpstr>Visualize wind vectors produced by Hurricane Katrina</vt:lpstr>
      <vt:lpstr>Access tabular data like BGC-Argo Float data </vt:lpstr>
      <vt:lpstr>Visualizations of tabular data</vt:lpstr>
      <vt:lpstr>Downloading Data </vt:lpstr>
      <vt:lpstr>“Last” Data</vt:lpstr>
      <vt:lpstr>Data Access Form </vt:lpstr>
      <vt:lpstr>Online “Introduction to ERDDAP” provided by NOAA CoastWatch</vt:lpstr>
      <vt:lpstr>Online tutorial for using R with ERDDAP provided by NOAA CoastWatch </vt:lpstr>
      <vt:lpstr>NOAA CoastWatch Satellite Course - Narrated Presentations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James Durham</dc:creator>
  <cp:lastModifiedBy>Melanie Abecassis</cp:lastModifiedBy>
  <cp:revision>2</cp:revision>
  <dcterms:created xsi:type="dcterms:W3CDTF">2014-05-07T21:32:41Z</dcterms:created>
  <dcterms:modified xsi:type="dcterms:W3CDTF">2023-01-19T21:40:04Z</dcterms:modified>
</cp:coreProperties>
</file>